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9" r:id="rId3"/>
    <p:sldId id="258" r:id="rId4"/>
    <p:sldId id="259" r:id="rId5"/>
    <p:sldId id="260" r:id="rId6"/>
    <p:sldId id="269" r:id="rId7"/>
    <p:sldId id="270" r:id="rId8"/>
    <p:sldId id="271" r:id="rId9"/>
    <p:sldId id="262" r:id="rId10"/>
    <p:sldId id="312" r:id="rId11"/>
    <p:sldId id="305" r:id="rId12"/>
    <p:sldId id="304" r:id="rId13"/>
    <p:sldId id="385" r:id="rId14"/>
    <p:sldId id="311" r:id="rId15"/>
    <p:sldId id="310" r:id="rId16"/>
    <p:sldId id="330" r:id="rId17"/>
    <p:sldId id="272" r:id="rId18"/>
    <p:sldId id="275" r:id="rId19"/>
    <p:sldId id="337" r:id="rId20"/>
    <p:sldId id="276" r:id="rId21"/>
    <p:sldId id="277" r:id="rId22"/>
    <p:sldId id="278" r:id="rId23"/>
    <p:sldId id="279" r:id="rId24"/>
    <p:sldId id="280" r:id="rId25"/>
    <p:sldId id="373" r:id="rId26"/>
    <p:sldId id="281" r:id="rId27"/>
    <p:sldId id="282" r:id="rId28"/>
    <p:sldId id="342" r:id="rId29"/>
    <p:sldId id="341" r:id="rId30"/>
    <p:sldId id="283" r:id="rId31"/>
    <p:sldId id="344" r:id="rId32"/>
    <p:sldId id="345" r:id="rId33"/>
    <p:sldId id="285" r:id="rId34"/>
    <p:sldId id="286" r:id="rId35"/>
    <p:sldId id="346" r:id="rId36"/>
    <p:sldId id="347" r:id="rId37"/>
    <p:sldId id="348" r:id="rId38"/>
    <p:sldId id="343" r:id="rId39"/>
    <p:sldId id="357" r:id="rId40"/>
    <p:sldId id="359" r:id="rId41"/>
    <p:sldId id="360" r:id="rId4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de-DE"/>
              <a:t>Titelmasterformat durch Klicken bearbeiten</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1BA50D42-C9CD-4801-B293-61D1F53EC57E}" type="datetimeFigureOut">
              <a:rPr lang="de-DE" smtClean="0"/>
              <a:t>05.03.2023</a:t>
            </a:fld>
            <a:endParaRPr lang="de-DE"/>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de-DE"/>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6C6AE60A-B69C-4790-82F7-3882EDF23186}" type="slidenum">
              <a:rPr lang="de-DE" smtClean="0"/>
              <a:t>‹Nr.›</a:t>
            </a:fld>
            <a:endParaRPr lang="de-DE"/>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Vertical Text Placehold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1BA50D42-C9CD-4801-B293-61D1F53EC57E}" type="datetimeFigureOut">
              <a:rPr lang="de-DE" smtClean="0"/>
              <a:t>05.03.2023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de-DE"/>
              <a:t>Titelmasterformat durch Klicken bearbeiten</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1BA50D42-C9CD-4801-B293-61D1F53EC57E}" type="datetimeFigureOut">
              <a:rPr lang="de-DE" smtClean="0"/>
              <a:t>05.03.2023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BA50D42-C9CD-4801-B293-61D1F53EC57E}" type="datetimeFigureOut">
              <a:rPr lang="de-DE" smtClean="0"/>
              <a:t>05.03.2023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de-DE"/>
              <a:t>Titelmasterformat durch Klicken bearbeiten</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e Placeholder 3"/>
          <p:cNvSpPr>
            <a:spLocks noGrp="1"/>
          </p:cNvSpPr>
          <p:nvPr>
            <p:ph type="dt" sz="half" idx="10"/>
          </p:nvPr>
        </p:nvSpPr>
        <p:spPr/>
        <p:txBody>
          <a:bodyPr/>
          <a:lstStyle/>
          <a:p>
            <a:fld id="{1BA50D42-C9CD-4801-B293-61D1F53EC57E}" type="datetimeFigureOut">
              <a:rPr lang="de-DE" smtClean="0"/>
              <a:t>05.03.2023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5" name="Date Placeholder 4"/>
          <p:cNvSpPr>
            <a:spLocks noGrp="1"/>
          </p:cNvSpPr>
          <p:nvPr>
            <p:ph type="dt" sz="half" idx="10"/>
          </p:nvPr>
        </p:nvSpPr>
        <p:spPr/>
        <p:txBody>
          <a:bodyPr/>
          <a:lstStyle/>
          <a:p>
            <a:fld id="{1BA50D42-C9CD-4801-B293-61D1F53EC57E}" type="datetimeFigureOut">
              <a:rPr lang="de-DE" smtClean="0"/>
              <a:t>05.03.2023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C6AE60A-B69C-4790-82F7-3882EDF23186}" type="slidenum">
              <a:rPr lang="de-DE" smtClean="0"/>
              <a:t>‹Nr.›</a:t>
            </a:fld>
            <a:endParaRPr lang="de-DE"/>
          </a:p>
        </p:txBody>
      </p:sp>
      <p:sp>
        <p:nvSpPr>
          <p:cNvPr id="9" name="Content Placeholder 8"/>
          <p:cNvSpPr>
            <a:spLocks noGrp="1"/>
          </p:cNvSpPr>
          <p:nvPr>
            <p:ph sz="quarter" idx="13"/>
          </p:nvPr>
        </p:nvSpPr>
        <p:spPr>
          <a:xfrm>
            <a:off x="1042416" y="2313432"/>
            <a:ext cx="3419856" cy="349300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Titelmasterformat durch Klicken bearbeiten</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BA50D42-C9CD-4801-B293-61D1F53EC57E}" type="datetimeFigureOut">
              <a:rPr lang="de-DE" smtClean="0"/>
              <a:t>05.03.2023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Date Placeholder 2"/>
          <p:cNvSpPr>
            <a:spLocks noGrp="1"/>
          </p:cNvSpPr>
          <p:nvPr>
            <p:ph type="dt" sz="half" idx="10"/>
          </p:nvPr>
        </p:nvSpPr>
        <p:spPr/>
        <p:txBody>
          <a:bodyPr/>
          <a:lstStyle/>
          <a:p>
            <a:fld id="{1BA50D42-C9CD-4801-B293-61D1F53EC57E}" type="datetimeFigureOut">
              <a:rPr lang="de-DE" smtClean="0"/>
              <a:t>05.03.2023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A50D42-C9CD-4801-B293-61D1F53EC57E}" type="datetimeFigureOut">
              <a:rPr lang="de-DE" smtClean="0"/>
              <a:t>05.03.2023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BA50D42-C9CD-4801-B293-61D1F53EC57E}" type="datetimeFigureOut">
              <a:rPr lang="de-DE" smtClean="0"/>
              <a:t>05.03.2023</a:t>
            </a:fld>
            <a:endParaRPr lang="de-DE"/>
          </a:p>
        </p:txBody>
      </p:sp>
      <p:sp>
        <p:nvSpPr>
          <p:cNvPr id="7" name="Slide Number Placeholder 6"/>
          <p:cNvSpPr>
            <a:spLocks noGrp="1"/>
          </p:cNvSpPr>
          <p:nvPr>
            <p:ph type="sldNum" sz="quarter" idx="12"/>
          </p:nvPr>
        </p:nvSpPr>
        <p:spPr/>
        <p:txBody>
          <a:bodyPr/>
          <a:lstStyle/>
          <a:p>
            <a:fld id="{6C6AE60A-B69C-4790-82F7-3882EDF23186}" type="slidenum">
              <a:rPr lang="de-DE" smtClean="0"/>
              <a:t>‹Nr.›</a:t>
            </a:fld>
            <a:endParaRPr lang="de-DE"/>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de-DE"/>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de-DE"/>
              <a:t>Titelmasterformat durch Klicken bearbeiten</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de-DE"/>
              <a:t>Titelmasterformat durch Klicken bearbeiten</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e Placeholder 4"/>
          <p:cNvSpPr>
            <a:spLocks noGrp="1"/>
          </p:cNvSpPr>
          <p:nvPr>
            <p:ph type="dt" sz="half" idx="10"/>
          </p:nvPr>
        </p:nvSpPr>
        <p:spPr/>
        <p:txBody>
          <a:bodyPr/>
          <a:lstStyle/>
          <a:p>
            <a:fld id="{1BA50D42-C9CD-4801-B293-61D1F53EC57E}" type="datetimeFigureOut">
              <a:rPr lang="de-DE" smtClean="0"/>
              <a:t>05.03.2023</a:t>
            </a:fld>
            <a:endParaRPr lang="de-DE"/>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de-DE"/>
          </a:p>
        </p:txBody>
      </p:sp>
      <p:sp>
        <p:nvSpPr>
          <p:cNvPr id="7" name="Slide Number Placehold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BA50D42-C9CD-4801-B293-61D1F53EC57E}" type="datetimeFigureOut">
              <a:rPr lang="de-DE" smtClean="0"/>
              <a:t>05.03.2023</a:t>
            </a:fld>
            <a:endParaRPr lang="de-DE"/>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de-DE"/>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6C6AE60A-B69C-4790-82F7-3882EDF23186}"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MagnetischesFeld.mp4"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Animation_MagnetfeldFeldlinien/magnetfeld-und-feldlinien-animation-bild.gi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Animation_MagnetfeldZylinderspule/Magnetfeld%20einer%20Zylinderspule%20(Animation).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Programm_HelmholtzSpulen_Simulation/helmholtzspulen.exe"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Animation_MagnetisierungWeicheisenstab/Modell%20der%20Elementarmagnete%20Magnetisieren%20eines%20Weicheisenstabes%20(Animation).html" TargetMode="Externa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Animation_EntmagnetisierenWeicheisenstab_Erschuetterung/Modell%20der%20Elementarmagnete%20Entmagnetisieren%20eines%20Weicheisenstabes%20durch%20Steo&#223;e.html" TargetMode="Externa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Animation_EntmagnetisierenWeicheisenstab_Erhitzen/Modell%20der%20Elementarmagnete%20Entmagnetisieren%20eines%20Weicheisenstabes%20durch%20Waerme.html" TargetMode="Externa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Videos/02_Mag_TeilenMagnet.mp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de-DE" dirty="0"/>
              <a:t>Magnete und magnetische Felder</a:t>
            </a:r>
          </a:p>
        </p:txBody>
      </p:sp>
      <p:sp>
        <p:nvSpPr>
          <p:cNvPr id="3" name="Untertitel 2"/>
          <p:cNvSpPr>
            <a:spLocks noGrp="1"/>
          </p:cNvSpPr>
          <p:nvPr>
            <p:ph type="subTitle" idx="1"/>
          </p:nvPr>
        </p:nvSpPr>
        <p:spPr/>
        <p:txBody>
          <a:bodyPr/>
          <a:lstStyle/>
          <a:p>
            <a:r>
              <a:rPr lang="de-DE" dirty="0"/>
              <a:t>Dauer- und Elektromagnete </a:t>
            </a:r>
          </a:p>
        </p:txBody>
      </p:sp>
    </p:spTree>
    <p:extLst>
      <p:ext uri="{BB962C8B-B14F-4D97-AF65-F5344CB8AC3E}">
        <p14:creationId xmlns:p14="http://schemas.microsoft.com/office/powerpoint/2010/main" val="2953742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Modell der Elementarmagnete</a:t>
            </a:r>
            <a:br>
              <a:rPr lang="de-DE" dirty="0"/>
            </a:br>
            <a:endParaRPr lang="de-D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306" y="2276872"/>
            <a:ext cx="7243094" cy="3380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a:extLst>
              <a:ext uri="{FF2B5EF4-FFF2-40B4-BE49-F238E27FC236}">
                <a16:creationId xmlns:a16="http://schemas.microsoft.com/office/drawing/2014/main" id="{54203427-DC48-418E-8EF3-015E23116740}"/>
              </a:ext>
            </a:extLst>
          </p:cNvPr>
          <p:cNvSpPr txBox="1"/>
          <p:nvPr/>
        </p:nvSpPr>
        <p:spPr>
          <a:xfrm>
            <a:off x="2555776" y="5785412"/>
            <a:ext cx="4032448" cy="461665"/>
          </a:xfrm>
          <a:prstGeom prst="rect">
            <a:avLst/>
          </a:prstGeom>
          <a:solidFill>
            <a:schemeClr val="bg1"/>
          </a:solidFill>
          <a:ln w="25400">
            <a:solidFill>
              <a:srgbClr val="C00000"/>
            </a:solidFill>
          </a:ln>
        </p:spPr>
        <p:txBody>
          <a:bodyPr wrap="square" rtlCol="0">
            <a:spAutoFit/>
          </a:bodyPr>
          <a:lstStyle/>
          <a:p>
            <a:pPr algn="ctr"/>
            <a:r>
              <a:rPr lang="de-DE" sz="2400" dirty="0"/>
              <a:t>ferromagnetische Stoffe</a:t>
            </a:r>
          </a:p>
        </p:txBody>
      </p:sp>
    </p:spTree>
    <p:extLst>
      <p:ext uri="{BB962C8B-B14F-4D97-AF65-F5344CB8AC3E}">
        <p14:creationId xmlns:p14="http://schemas.microsoft.com/office/powerpoint/2010/main" val="402121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Elektromagnete (Spule)</a:t>
            </a:r>
            <a:br>
              <a:rPr lang="de-DE" dirty="0"/>
            </a:br>
            <a:endParaRPr lang="de-DE" dirty="0"/>
          </a:p>
        </p:txBody>
      </p:sp>
      <p:pic>
        <p:nvPicPr>
          <p:cNvPr id="7170" name="Picture 2" descr="https://www.ld-didactic.de/phk/images/150dpi/59083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443" y="1700808"/>
            <a:ext cx="2066780" cy="220563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Ähnliches F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5910" y="1700808"/>
            <a:ext cx="2486940" cy="2205634"/>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681" y="4077072"/>
            <a:ext cx="3458546"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075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Elektromagnete (Spule)</a:t>
            </a:r>
            <a:br>
              <a:rPr lang="de-DE" dirty="0"/>
            </a:br>
            <a:endParaRPr lang="de-DE" dirty="0"/>
          </a:p>
        </p:txBody>
      </p:sp>
      <p:graphicFrame>
        <p:nvGraphicFramePr>
          <p:cNvPr id="8" name="Tabelle 7"/>
          <p:cNvGraphicFramePr>
            <a:graphicFrameLocks noGrp="1"/>
          </p:cNvGraphicFramePr>
          <p:nvPr>
            <p:extLst>
              <p:ext uri="{D42A27DB-BD31-4B8C-83A1-F6EECF244321}">
                <p14:modId xmlns:p14="http://schemas.microsoft.com/office/powerpoint/2010/main" val="2462879972"/>
              </p:ext>
            </p:extLst>
          </p:nvPr>
        </p:nvGraphicFramePr>
        <p:xfrm>
          <a:off x="539552" y="1844824"/>
          <a:ext cx="7992888" cy="3528392"/>
        </p:xfrm>
        <a:graphic>
          <a:graphicData uri="http://schemas.openxmlformats.org/drawingml/2006/table">
            <a:tbl>
              <a:tblPr firstRow="1" bandRow="1">
                <a:tableStyleId>{2D5ABB26-0587-4C30-8999-92F81FD0307C}</a:tableStyleId>
              </a:tblPr>
              <a:tblGrid>
                <a:gridCol w="1229675">
                  <a:extLst>
                    <a:ext uri="{9D8B030D-6E8A-4147-A177-3AD203B41FA5}">
                      <a16:colId xmlns:a16="http://schemas.microsoft.com/office/drawing/2014/main" val="20000"/>
                    </a:ext>
                  </a:extLst>
                </a:gridCol>
                <a:gridCol w="6763213">
                  <a:extLst>
                    <a:ext uri="{9D8B030D-6E8A-4147-A177-3AD203B41FA5}">
                      <a16:colId xmlns:a16="http://schemas.microsoft.com/office/drawing/2014/main" val="20001"/>
                    </a:ext>
                  </a:extLst>
                </a:gridCol>
              </a:tblGrid>
              <a:tr h="3528392">
                <a:tc>
                  <a:txBody>
                    <a:bodyPr/>
                    <a:lstStyle/>
                    <a:p>
                      <a:r>
                        <a:rPr lang="de-DE" sz="2200" u="sng" dirty="0"/>
                        <a:t>Merke:</a:t>
                      </a:r>
                    </a:p>
                  </a:txBody>
                  <a:tcPr/>
                </a:tc>
                <a:tc>
                  <a:txBody>
                    <a:bodyPr/>
                    <a:lstStyle/>
                    <a:p>
                      <a:pPr marL="285750" indent="-285750">
                        <a:buFont typeface="Arial" panose="020B0604020202020204" pitchFamily="34" charset="0"/>
                        <a:buChar char="•"/>
                      </a:pPr>
                      <a:r>
                        <a:rPr lang="de-DE" sz="2200" dirty="0"/>
                        <a:t>je größer die Stromstärke des durch</a:t>
                      </a:r>
                      <a:r>
                        <a:rPr lang="de-DE" sz="2200" baseline="0" dirty="0"/>
                        <a:t> die Spule fließenden Stromes ist, desto größer ist die magnetische Kraftwirkung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2200" dirty="0"/>
                        <a:t>je größer die Windungszahl der </a:t>
                      </a:r>
                      <a:r>
                        <a:rPr lang="de-DE" sz="2200" baseline="0" dirty="0"/>
                        <a:t>Spule ist, desto größer ist die magnetische Kraftwirkung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2200" baseline="0" dirty="0"/>
                        <a:t>befindet sich innerhalb der Spule ein Eisenstück (Eisenkern), dann vergrößert sich die magnetische Kraftwirkung der Spule</a:t>
                      </a:r>
                    </a:p>
                  </a:txBody>
                  <a:tcPr/>
                </a:tc>
                <a:extLst>
                  <a:ext uri="{0D108BD9-81ED-4DB2-BD59-A6C34878D82A}">
                    <a16:rowId xmlns:a16="http://schemas.microsoft.com/office/drawing/2014/main" val="10000"/>
                  </a:ext>
                </a:extLst>
              </a:tr>
            </a:tbl>
          </a:graphicData>
        </a:graphic>
      </p:graphicFrame>
      <p:pic>
        <p:nvPicPr>
          <p:cNvPr id="7170" name="Picture 2" descr="https://www.ld-didactic.de/phk/images/150dpi/59083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0188" y="4941168"/>
            <a:ext cx="1101572" cy="11755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Ähnliches F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4578" y="4886058"/>
            <a:ext cx="1449790" cy="1285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7674" y="4941168"/>
            <a:ext cx="1784406" cy="118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28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Drehspulmesswerk</a:t>
            </a:r>
            <a:br>
              <a:rPr lang="de-DE" dirty="0"/>
            </a:br>
            <a:endParaRPr lang="de-DE"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583" y="2190750"/>
            <a:ext cx="231457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971600" y="4941168"/>
            <a:ext cx="7200800" cy="1384995"/>
          </a:xfrm>
          <a:prstGeom prst="rect">
            <a:avLst/>
          </a:prstGeom>
          <a:solidFill>
            <a:schemeClr val="bg2">
              <a:lumMod val="60000"/>
              <a:lumOff val="40000"/>
            </a:schemeClr>
          </a:solidFill>
        </p:spPr>
        <p:txBody>
          <a:bodyPr wrap="square" rtlCol="0">
            <a:spAutoFit/>
          </a:bodyPr>
          <a:lstStyle/>
          <a:p>
            <a:r>
              <a:rPr lang="de-DE" sz="2800" dirty="0"/>
              <a:t>Der Zeigerausschlag ist proportional zur fließenden Stromstärke bzw. zur anliegenden Spannung. </a:t>
            </a:r>
            <a:r>
              <a:rPr lang="de-DE" sz="2800" dirty="0">
                <a:sym typeface="Wingdings" panose="05000000000000000000" pitchFamily="2" charset="2"/>
              </a:rPr>
              <a:t> Messgerät</a:t>
            </a:r>
            <a:endParaRPr lang="de-DE" sz="2800" dirty="0"/>
          </a:p>
        </p:txBody>
      </p:sp>
    </p:spTree>
    <p:extLst>
      <p:ext uri="{BB962C8B-B14F-4D97-AF65-F5344CB8AC3E}">
        <p14:creationId xmlns:p14="http://schemas.microsoft.com/office/powerpoint/2010/main" val="232849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Magnetfeld der Erde</a:t>
            </a:r>
            <a:br>
              <a:rPr lang="de-DE" dirty="0"/>
            </a:br>
            <a:endParaRPr lang="de-DE" dirty="0"/>
          </a:p>
        </p:txBody>
      </p:sp>
      <p:sp>
        <p:nvSpPr>
          <p:cNvPr id="3" name="Inhaltsplatzhalter 2"/>
          <p:cNvSpPr>
            <a:spLocks noGrp="1"/>
          </p:cNvSpPr>
          <p:nvPr>
            <p:ph idx="1"/>
          </p:nvPr>
        </p:nvSpPr>
        <p:spPr>
          <a:xfrm>
            <a:off x="1043492" y="1916832"/>
            <a:ext cx="6777317" cy="3915797"/>
          </a:xfrm>
        </p:spPr>
        <p:txBody>
          <a:bodyPr/>
          <a:lstStyle/>
          <a:p>
            <a:pPr marL="68580" indent="0">
              <a:buNone/>
            </a:pPr>
            <a:r>
              <a:rPr lang="de-DE" b="1" u="sng" dirty="0"/>
              <a:t>Pole des Magnetfeldes</a:t>
            </a:r>
            <a:endParaRPr lang="de-DE" dirty="0"/>
          </a:p>
          <a:p>
            <a:pPr marL="68580" indent="0">
              <a:buNone/>
            </a:pPr>
            <a:endParaRPr lang="de-DE" b="1" u="sn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468" y="2585336"/>
            <a:ext cx="3699990" cy="3723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314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Magnetfeld der Erde</a:t>
            </a:r>
            <a:br>
              <a:rPr lang="de-DE" dirty="0"/>
            </a:br>
            <a:endParaRPr lang="de-DE" dirty="0"/>
          </a:p>
        </p:txBody>
      </p:sp>
      <p:sp>
        <p:nvSpPr>
          <p:cNvPr id="3" name="Inhaltsplatzhalter 2"/>
          <p:cNvSpPr>
            <a:spLocks noGrp="1"/>
          </p:cNvSpPr>
          <p:nvPr>
            <p:ph idx="1"/>
          </p:nvPr>
        </p:nvSpPr>
        <p:spPr>
          <a:xfrm>
            <a:off x="1043492" y="1916832"/>
            <a:ext cx="6777317" cy="3915797"/>
          </a:xfrm>
        </p:spPr>
        <p:txBody>
          <a:bodyPr>
            <a:normAutofit/>
          </a:bodyPr>
          <a:lstStyle/>
          <a:p>
            <a:pPr marL="68580" indent="0">
              <a:buNone/>
            </a:pPr>
            <a:r>
              <a:rPr lang="de-DE" b="1" u="sng" dirty="0"/>
              <a:t>Das Erdmagnetfeld als Orientierungshilfe</a:t>
            </a:r>
          </a:p>
          <a:p>
            <a:pPr marL="68580" indent="0">
              <a:buNone/>
            </a:pPr>
            <a:endParaRPr lang="de-DE" b="1" u="sng" dirty="0"/>
          </a:p>
        </p:txBody>
      </p:sp>
      <p:pic>
        <p:nvPicPr>
          <p:cNvPr id="2050" name="Picture 2" descr="Bildergebnis für kompa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470742"/>
            <a:ext cx="2019002" cy="17281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ür zugvö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097" y="4597536"/>
            <a:ext cx="2916222" cy="16397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Compass pla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3486750"/>
            <a:ext cx="1976710" cy="27363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ompass-Termitenhügel, Magnetic Termites moun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0556" y="2564904"/>
            <a:ext cx="2814870" cy="1877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322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Anwendung von Dauer- und Elektromagneten</a:t>
            </a:r>
          </a:p>
        </p:txBody>
      </p:sp>
      <p:sp>
        <p:nvSpPr>
          <p:cNvPr id="3" name="Inhaltsplatzhalter 2"/>
          <p:cNvSpPr>
            <a:spLocks noGrp="1"/>
          </p:cNvSpPr>
          <p:nvPr>
            <p:ph idx="1"/>
          </p:nvPr>
        </p:nvSpPr>
        <p:spPr/>
        <p:txBody>
          <a:bodyPr/>
          <a:lstStyle/>
          <a:p>
            <a:pPr marL="68580" indent="0">
              <a:buNone/>
            </a:pPr>
            <a:r>
              <a:rPr lang="de-DE" b="1" u="sng" dirty="0"/>
              <a:t>Elektrische Klingel</a:t>
            </a:r>
            <a:br>
              <a:rPr lang="de-DE" b="1" u="sng" dirty="0"/>
            </a:br>
            <a:br>
              <a:rPr lang="de-DE" b="1" u="sng" dirty="0"/>
            </a:br>
            <a:endParaRPr lang="de-DE" b="1" u="sng"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679" y="3140968"/>
            <a:ext cx="180022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396" y="3212976"/>
            <a:ext cx="2247900"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288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Das magnetische Feld</a:t>
            </a:r>
            <a:br>
              <a:rPr lang="de-DE" dirty="0"/>
            </a:br>
            <a:endParaRPr lang="de-DE"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9486" y="4149080"/>
            <a:ext cx="2314642" cy="206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txBox="1">
            <a:spLocks/>
          </p:cNvSpPr>
          <p:nvPr/>
        </p:nvSpPr>
        <p:spPr>
          <a:xfrm>
            <a:off x="1074360" y="2158714"/>
            <a:ext cx="7242055" cy="1656184"/>
          </a:xfrm>
          <a:prstGeom prst="rect">
            <a:avLst/>
          </a:prstGeom>
          <a:ln w="25400">
            <a:solidFill>
              <a:srgbClr val="C00000"/>
            </a:solidFill>
          </a:ln>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None/>
            </a:pPr>
            <a:r>
              <a:rPr lang="de-DE" dirty="0"/>
              <a:t>In dem Raum (Wirkungsbereich) um einen Magneten werden Kräfte auf magnetisierbare Körper ausgeübt. Das </a:t>
            </a:r>
            <a:r>
              <a:rPr lang="de-DE" b="1" dirty="0"/>
              <a:t>Magnetfeld</a:t>
            </a:r>
            <a:r>
              <a:rPr lang="de-DE" dirty="0"/>
              <a:t> beschreibt diesen Raum. </a:t>
            </a:r>
          </a:p>
        </p:txBody>
      </p:sp>
    </p:spTree>
    <p:extLst>
      <p:ext uri="{BB962C8B-B14F-4D97-AF65-F5344CB8AC3E}">
        <p14:creationId xmlns:p14="http://schemas.microsoft.com/office/powerpoint/2010/main" val="165115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Das Feldlinienbild des mag-</a:t>
            </a:r>
            <a:r>
              <a:rPr lang="de-DE" dirty="0" err="1"/>
              <a:t>netischen</a:t>
            </a:r>
            <a:r>
              <a:rPr lang="de-DE" dirty="0"/>
              <a:t> Feldes</a:t>
            </a:r>
          </a:p>
        </p:txBody>
      </p:sp>
      <p:pic>
        <p:nvPicPr>
          <p:cNvPr id="4098" name="Picture 2">
            <a:hlinkClick r:id="rId2" action="ppaction://hlinkfile"/>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8857" y="2368897"/>
            <a:ext cx="4625391" cy="3508375"/>
          </a:xfrm>
          <a:prstGeom prst="rect">
            <a:avLst/>
          </a:prstGeom>
          <a:solidFill>
            <a:srgbClr val="FFFFFF">
              <a:shade val="85000"/>
            </a:srgbClr>
          </a:solidFill>
          <a:ln w="88900" cap="sq">
            <a:solidFill>
              <a:srgbClr val="FFFFFF"/>
            </a:solidFill>
            <a:miter lim="800000"/>
          </a:ln>
          <a:effectLst/>
        </p:spPr>
      </p:pic>
    </p:spTree>
    <p:extLst>
      <p:ext uri="{BB962C8B-B14F-4D97-AF65-F5344CB8AC3E}">
        <p14:creationId xmlns:p14="http://schemas.microsoft.com/office/powerpoint/2010/main" val="1620610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a:xfrm>
            <a:off x="1043490" y="1027664"/>
            <a:ext cx="7024744" cy="1143000"/>
          </a:xfrm>
        </p:spPr>
        <p:txBody>
          <a:bodyPr>
            <a:normAutofit fontScale="90000"/>
          </a:bodyPr>
          <a:lstStyle/>
          <a:p>
            <a:r>
              <a:rPr lang="de-DE" dirty="0"/>
              <a:t>Das Feldlinienbild des mag-</a:t>
            </a:r>
            <a:r>
              <a:rPr lang="de-DE" dirty="0" err="1"/>
              <a:t>netischen</a:t>
            </a:r>
            <a:r>
              <a:rPr lang="de-DE" dirty="0"/>
              <a:t> Feldes</a:t>
            </a:r>
          </a:p>
        </p:txBody>
      </p:sp>
      <p:pic>
        <p:nvPicPr>
          <p:cNvPr id="3074"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353193"/>
            <a:ext cx="5264144" cy="3866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503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5508104" y="2924944"/>
            <a:ext cx="897265" cy="3456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rmAutofit fontScale="90000"/>
          </a:bodyPr>
          <a:lstStyle/>
          <a:p>
            <a:r>
              <a:rPr lang="de-DE" dirty="0" err="1"/>
              <a:t>Ørsted</a:t>
            </a:r>
            <a:r>
              <a:rPr lang="de-DE" dirty="0"/>
              <a:t>-Versuch</a:t>
            </a:r>
            <a:br>
              <a:rPr lang="de-DE" dirty="0"/>
            </a:br>
            <a:endParaRPr lang="de-DE" dirty="0"/>
          </a:p>
        </p:txBody>
      </p:sp>
      <p:sp>
        <p:nvSpPr>
          <p:cNvPr id="5" name="Rechteck 4"/>
          <p:cNvSpPr/>
          <p:nvPr/>
        </p:nvSpPr>
        <p:spPr>
          <a:xfrm>
            <a:off x="639796" y="2924944"/>
            <a:ext cx="763852" cy="3456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647" y="3680975"/>
            <a:ext cx="4868481" cy="2484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Inhaltsplatzhalter 2"/>
          <p:cNvSpPr>
            <a:spLocks noGrp="1"/>
          </p:cNvSpPr>
          <p:nvPr>
            <p:ph idx="1"/>
          </p:nvPr>
        </p:nvSpPr>
        <p:spPr>
          <a:xfrm>
            <a:off x="1043492" y="2018028"/>
            <a:ext cx="6777317" cy="3814601"/>
          </a:xfrm>
        </p:spPr>
        <p:txBody>
          <a:bodyPr/>
          <a:lstStyle/>
          <a:p>
            <a:pPr marL="68580" indent="0">
              <a:buNone/>
            </a:pPr>
            <a:r>
              <a:rPr lang="de-DE" dirty="0"/>
              <a:t>1819 beobachtete ØRSTED die </a:t>
            </a:r>
          </a:p>
          <a:p>
            <a:pPr marL="68580" indent="0">
              <a:buNone/>
            </a:pPr>
            <a:r>
              <a:rPr lang="de-DE" dirty="0"/>
              <a:t>Ablenkung einer Kompassnadel </a:t>
            </a:r>
          </a:p>
          <a:p>
            <a:pPr marL="68580" indent="0">
              <a:buNone/>
            </a:pPr>
            <a:r>
              <a:rPr lang="de-DE" dirty="0"/>
              <a:t>als Strom durch einen Draht floss.</a:t>
            </a:r>
          </a:p>
        </p:txBody>
      </p:sp>
      <p:pic>
        <p:nvPicPr>
          <p:cNvPr id="10" name="Picture 2" descr="https://www.leifiphysik.de/sites/default/files/medien/Portrait_Oerst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1268760"/>
            <a:ext cx="1659680" cy="2074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a:xfrm>
            <a:off x="5843021" y="3380799"/>
            <a:ext cx="2761427" cy="1200329"/>
          </a:xfrm>
          <a:prstGeom prst="rect">
            <a:avLst/>
          </a:prstGeom>
          <a:noFill/>
        </p:spPr>
        <p:txBody>
          <a:bodyPr wrap="square" rtlCol="0">
            <a:spAutoFit/>
          </a:bodyPr>
          <a:lstStyle/>
          <a:p>
            <a:r>
              <a:rPr lang="de-DE" b="1" dirty="0"/>
              <a:t>Hans Christian </a:t>
            </a:r>
            <a:r>
              <a:rPr lang="de-DE" b="1" dirty="0" err="1"/>
              <a:t>Ørsted</a:t>
            </a:r>
            <a:r>
              <a:rPr lang="de-DE" dirty="0"/>
              <a:t>: dänischer Physiker, </a:t>
            </a:r>
            <a:br>
              <a:rPr lang="de-DE" dirty="0"/>
            </a:br>
            <a:r>
              <a:rPr lang="de-DE" dirty="0"/>
              <a:t>Chemiker und Natur-philosoph (1777 - 1851)</a:t>
            </a:r>
          </a:p>
        </p:txBody>
      </p:sp>
    </p:spTree>
    <p:extLst>
      <p:ext uri="{BB962C8B-B14F-4D97-AF65-F5344CB8AC3E}">
        <p14:creationId xmlns:p14="http://schemas.microsoft.com/office/powerpoint/2010/main" val="1919759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Das Feldlinienbild des mag-</a:t>
            </a:r>
            <a:r>
              <a:rPr lang="de-DE" dirty="0" err="1"/>
              <a:t>netischen</a:t>
            </a:r>
            <a:r>
              <a:rPr lang="de-DE" dirty="0"/>
              <a:t> Feldes</a:t>
            </a:r>
          </a:p>
        </p:txBody>
      </p:sp>
      <p:sp>
        <p:nvSpPr>
          <p:cNvPr id="3" name="Inhaltsplatzhalter 2"/>
          <p:cNvSpPr>
            <a:spLocks noGrp="1"/>
          </p:cNvSpPr>
          <p:nvPr>
            <p:ph idx="1"/>
          </p:nvPr>
        </p:nvSpPr>
        <p:spPr/>
        <p:txBody>
          <a:bodyPr/>
          <a:lstStyle/>
          <a:p>
            <a:pPr marL="68580" indent="0">
              <a:buNone/>
            </a:pPr>
            <a:r>
              <a:rPr lang="de-DE" dirty="0"/>
              <a:t>An verschiedenen Stellen im Wirkungs-bereich eines Magneten richtet sich die Nadel eines Kompasses in unterschiedliche Richtungen aus. Diese Erscheinung wird dazu genutzt, um das magnetische Feld anschaulich darzustellen.  </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2320" y="1124744"/>
            <a:ext cx="1093068" cy="104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6836" y="4268108"/>
            <a:ext cx="2753556" cy="2042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3633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Das Feldlinienbild des mag-</a:t>
            </a:r>
            <a:r>
              <a:rPr lang="de-DE" dirty="0" err="1"/>
              <a:t>netischen</a:t>
            </a:r>
            <a:r>
              <a:rPr lang="de-DE" dirty="0"/>
              <a:t> Feldes</a:t>
            </a:r>
          </a:p>
        </p:txBody>
      </p:sp>
      <p:sp>
        <p:nvSpPr>
          <p:cNvPr id="3" name="Inhaltsplatzhalter 2"/>
          <p:cNvSpPr>
            <a:spLocks noGrp="1"/>
          </p:cNvSpPr>
          <p:nvPr>
            <p:ph idx="1"/>
          </p:nvPr>
        </p:nvSpPr>
        <p:spPr/>
        <p:txBody>
          <a:bodyPr/>
          <a:lstStyle/>
          <a:p>
            <a:pPr marL="68580" indent="0">
              <a:buNone/>
            </a:pPr>
            <a:r>
              <a:rPr lang="de-DE" dirty="0"/>
              <a:t>Der Verlauf oder die Richtung der </a:t>
            </a:r>
            <a:r>
              <a:rPr lang="de-DE" dirty="0" err="1"/>
              <a:t>magne</a:t>
            </a:r>
            <a:r>
              <a:rPr lang="de-DE" dirty="0"/>
              <a:t>-tischen Feldlinien eines Magneten wird dadurch bestimmt, auf welcher Bahn sich eine kleine Kompassnadel bewegen würde, wenn man sie im magnetischen Feld loslassen würde. </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2320" y="1124744"/>
            <a:ext cx="1093068" cy="104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6836" y="4266590"/>
            <a:ext cx="2753556" cy="2042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201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Das Feldlinienbild des mag-</a:t>
            </a:r>
            <a:r>
              <a:rPr lang="de-DE" dirty="0" err="1"/>
              <a:t>netischen</a:t>
            </a:r>
            <a:r>
              <a:rPr lang="de-DE" dirty="0"/>
              <a:t> Feldes</a:t>
            </a:r>
          </a:p>
        </p:txBody>
      </p:sp>
      <p:sp>
        <p:nvSpPr>
          <p:cNvPr id="3" name="Inhaltsplatzhalter 2"/>
          <p:cNvSpPr>
            <a:spLocks noGrp="1"/>
          </p:cNvSpPr>
          <p:nvPr>
            <p:ph idx="1"/>
          </p:nvPr>
        </p:nvSpPr>
        <p:spPr>
          <a:xfrm>
            <a:off x="1043492" y="2276872"/>
            <a:ext cx="7272924" cy="1681411"/>
          </a:xfrm>
          <a:ln w="25400">
            <a:solidFill>
              <a:srgbClr val="C00000"/>
            </a:solidFill>
          </a:ln>
        </p:spPr>
        <p:txBody>
          <a:bodyPr/>
          <a:lstStyle/>
          <a:p>
            <a:pPr marL="68580" indent="0">
              <a:buNone/>
            </a:pPr>
            <a:r>
              <a:rPr lang="de-DE" dirty="0"/>
              <a:t>Das magnetische Feldlinienbild ist ein Modell für das magnetische Feld. Es ermöglicht Aussagen über die Ausrichtung von Magnetnadeln und die Stärke der magnetischen Kraftwirkung.</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2320" y="1124744"/>
            <a:ext cx="1093068" cy="104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elle 3"/>
          <p:cNvGraphicFramePr>
            <a:graphicFrameLocks noGrp="1"/>
          </p:cNvGraphicFramePr>
          <p:nvPr>
            <p:extLst>
              <p:ext uri="{D42A27DB-BD31-4B8C-83A1-F6EECF244321}">
                <p14:modId xmlns:p14="http://schemas.microsoft.com/office/powerpoint/2010/main" val="3218804563"/>
              </p:ext>
            </p:extLst>
          </p:nvPr>
        </p:nvGraphicFramePr>
        <p:xfrm>
          <a:off x="971600" y="4077072"/>
          <a:ext cx="7488832" cy="2286000"/>
        </p:xfrm>
        <a:graphic>
          <a:graphicData uri="http://schemas.openxmlformats.org/drawingml/2006/table">
            <a:tbl>
              <a:tblPr firstRow="1" bandRow="1">
                <a:tableStyleId>{2D5ABB26-0587-4C30-8999-92F81FD0307C}</a:tableStyleId>
              </a:tblPr>
              <a:tblGrid>
                <a:gridCol w="1008112">
                  <a:extLst>
                    <a:ext uri="{9D8B030D-6E8A-4147-A177-3AD203B41FA5}">
                      <a16:colId xmlns:a16="http://schemas.microsoft.com/office/drawing/2014/main" val="20000"/>
                    </a:ext>
                  </a:extLst>
                </a:gridCol>
                <a:gridCol w="6480720">
                  <a:extLst>
                    <a:ext uri="{9D8B030D-6E8A-4147-A177-3AD203B41FA5}">
                      <a16:colId xmlns:a16="http://schemas.microsoft.com/office/drawing/2014/main" val="20001"/>
                    </a:ext>
                  </a:extLst>
                </a:gridCol>
              </a:tblGrid>
              <a:tr h="370840">
                <a:tc>
                  <a:txBody>
                    <a:bodyPr/>
                    <a:lstStyle/>
                    <a:p>
                      <a:r>
                        <a:rPr lang="de-DE" u="sng" dirty="0"/>
                        <a:t>Merke:</a:t>
                      </a:r>
                    </a:p>
                  </a:txBody>
                  <a:tcPr/>
                </a:tc>
                <a:tc>
                  <a:txBody>
                    <a:bodyPr/>
                    <a:lstStyle/>
                    <a:p>
                      <a:pPr marL="285750" indent="-285750">
                        <a:buFont typeface="Arial" panose="020B0604020202020204" pitchFamily="34" charset="0"/>
                        <a:buChar char="•"/>
                      </a:pPr>
                      <a:r>
                        <a:rPr lang="de-DE" dirty="0"/>
                        <a:t>magnetische Feldlinien laufen im Außenraum eines Stabmagneten vom Nord- zum Südpol</a:t>
                      </a:r>
                    </a:p>
                    <a:p>
                      <a:pPr marL="285750" indent="-285750">
                        <a:buFont typeface="Arial" panose="020B0604020202020204" pitchFamily="34" charset="0"/>
                        <a:buChar char="•"/>
                      </a:pPr>
                      <a:r>
                        <a:rPr lang="de-DE" dirty="0"/>
                        <a:t>im Inneren eines Dauermagneten laufen die Feldlinien dagegen vom Südpol zum Nordpol</a:t>
                      </a:r>
                    </a:p>
                    <a:p>
                      <a:pPr marL="285750" indent="-285750">
                        <a:buFont typeface="Arial" panose="020B0604020202020204" pitchFamily="34" charset="0"/>
                        <a:buChar char="•"/>
                      </a:pPr>
                      <a:r>
                        <a:rPr lang="de-DE" dirty="0"/>
                        <a:t>sie geben die Kraftrichtung auf einen magnetischen Nordpol an</a:t>
                      </a:r>
                    </a:p>
                    <a:p>
                      <a:pPr marL="285750" indent="-285750">
                        <a:buFont typeface="Arial" panose="020B0604020202020204" pitchFamily="34" charset="0"/>
                        <a:buChar char="•"/>
                      </a:pPr>
                      <a:r>
                        <a:rPr lang="de-DE" dirty="0"/>
                        <a:t>Je dichter (enger) die Feldlinien dargestellt sind, desto stärker ist die magnetische Kraftwirkung </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68429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Formen magnetischer Felder</a:t>
            </a:r>
            <a:br>
              <a:rPr lang="de-DE" dirty="0"/>
            </a:br>
            <a:endParaRPr lang="de-DE"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9313" y="4149582"/>
            <a:ext cx="2242216" cy="2142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2132856"/>
            <a:ext cx="2677562" cy="18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3689" y="2128502"/>
            <a:ext cx="2880320" cy="2021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6729" y="4314198"/>
            <a:ext cx="2777280" cy="1950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973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Formen magnetischer Felder</a:t>
            </a:r>
            <a:br>
              <a:rPr lang="de-DE" dirty="0"/>
            </a:br>
            <a:endParaRPr lang="de-DE" dirty="0"/>
          </a:p>
        </p:txBody>
      </p:sp>
      <p:sp>
        <p:nvSpPr>
          <p:cNvPr id="3" name="Inhaltsplatzhalter 2"/>
          <p:cNvSpPr>
            <a:spLocks noGrp="1"/>
          </p:cNvSpPr>
          <p:nvPr>
            <p:ph idx="1"/>
          </p:nvPr>
        </p:nvSpPr>
        <p:spPr>
          <a:xfrm>
            <a:off x="1043492" y="1792231"/>
            <a:ext cx="6777317" cy="2068817"/>
          </a:xfrm>
        </p:spPr>
        <p:txBody>
          <a:bodyPr/>
          <a:lstStyle/>
          <a:p>
            <a:pPr marL="68580" indent="0">
              <a:buNone/>
            </a:pPr>
            <a:r>
              <a:rPr lang="de-DE" b="1" dirty="0"/>
              <a:t>Homogenes magnetisches Feld: </a:t>
            </a:r>
            <a:r>
              <a:rPr lang="de-DE" dirty="0"/>
              <a:t>Die Feldlinien verlaufen parallel und besitzen immer den gleichen Abstand zueinander. Die magnetische Kraftwirkung ist in einem homogenen Feld überall gleich groß. </a:t>
            </a:r>
            <a:endParaRPr lang="de-DE" b="1"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4016" y="3933056"/>
            <a:ext cx="2692120" cy="2389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3288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Erdmagnetfeld</a:t>
            </a:r>
            <a:br>
              <a:rPr lang="de-DE" dirty="0"/>
            </a:br>
            <a:endParaRPr lang="de-D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204864"/>
            <a:ext cx="7488832" cy="327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515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43608" y="1027664"/>
            <a:ext cx="7024744" cy="1143000"/>
          </a:xfrm>
        </p:spPr>
        <p:txBody>
          <a:bodyPr>
            <a:normAutofit fontScale="90000"/>
          </a:bodyPr>
          <a:lstStyle/>
          <a:p>
            <a:r>
              <a:rPr lang="de-DE" dirty="0"/>
              <a:t>Magnetfeld von </a:t>
            </a:r>
            <a:r>
              <a:rPr lang="de-DE" dirty="0" err="1"/>
              <a:t>Elektromag-neten</a:t>
            </a:r>
            <a:endParaRPr lang="de-DE"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144" y="3645024"/>
            <a:ext cx="2771082"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a:spLocks noGrp="1"/>
          </p:cNvSpPr>
          <p:nvPr>
            <p:ph idx="1"/>
          </p:nvPr>
        </p:nvSpPr>
        <p:spPr>
          <a:xfrm>
            <a:off x="1115616" y="2276872"/>
            <a:ext cx="6768752" cy="864096"/>
          </a:xfrm>
          <a:ln w="25400">
            <a:solidFill>
              <a:srgbClr val="C00000"/>
            </a:solidFill>
          </a:ln>
        </p:spPr>
        <p:txBody>
          <a:bodyPr>
            <a:noAutofit/>
          </a:bodyPr>
          <a:lstStyle/>
          <a:p>
            <a:pPr marL="68580" indent="0">
              <a:buNone/>
            </a:pPr>
            <a:r>
              <a:rPr lang="de-DE" dirty="0"/>
              <a:t>Jeder stromdurchflossene Leiter erzeugt ein magnetisches Feld. </a:t>
            </a:r>
          </a:p>
        </p:txBody>
      </p:sp>
      <p:sp>
        <p:nvSpPr>
          <p:cNvPr id="6" name="Inhaltsplatzhalter 2"/>
          <p:cNvSpPr txBox="1">
            <a:spLocks/>
          </p:cNvSpPr>
          <p:nvPr/>
        </p:nvSpPr>
        <p:spPr>
          <a:xfrm>
            <a:off x="1115616" y="4113076"/>
            <a:ext cx="3672408" cy="1512168"/>
          </a:xfrm>
          <a:prstGeom prst="rect">
            <a:avLst/>
          </a:prstGeom>
          <a:ln w="25400">
            <a:solidFill>
              <a:srgbClr val="C00000"/>
            </a:solidFill>
          </a:ln>
        </p:spPr>
        <p:txBody>
          <a:bodyPr vert="horz" lIns="91440" tIns="45720" rIns="91440" bIns="45720"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de-DE" dirty="0"/>
              <a:t>Um einen geradlinigen stromdurchflossenen Leiter bilden sich kreisförmige Feldlinien. </a:t>
            </a:r>
          </a:p>
        </p:txBody>
      </p:sp>
      <p:sp>
        <p:nvSpPr>
          <p:cNvPr id="4" name="Textfeld 3"/>
          <p:cNvSpPr txBox="1"/>
          <p:nvPr/>
        </p:nvSpPr>
        <p:spPr>
          <a:xfrm>
            <a:off x="1027998" y="3501008"/>
            <a:ext cx="2319866" cy="461665"/>
          </a:xfrm>
          <a:prstGeom prst="rect">
            <a:avLst/>
          </a:prstGeom>
          <a:noFill/>
        </p:spPr>
        <p:txBody>
          <a:bodyPr wrap="none" rtlCol="0">
            <a:spAutoFit/>
          </a:bodyPr>
          <a:lstStyle/>
          <a:p>
            <a:r>
              <a:rPr lang="de-DE" sz="2400" b="1" u="sng" dirty="0"/>
              <a:t>Gerader Leiter</a:t>
            </a:r>
          </a:p>
        </p:txBody>
      </p:sp>
    </p:spTree>
    <p:extLst>
      <p:ext uri="{BB962C8B-B14F-4D97-AF65-F5344CB8AC3E}">
        <p14:creationId xmlns:p14="http://schemas.microsoft.com/office/powerpoint/2010/main" val="1102413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Magnetfeld von </a:t>
            </a:r>
            <a:r>
              <a:rPr lang="de-DE" dirty="0" err="1"/>
              <a:t>Elektromag-neten</a:t>
            </a:r>
            <a:endParaRPr lang="de-DE" dirty="0"/>
          </a:p>
        </p:txBody>
      </p:sp>
      <p:pic>
        <p:nvPicPr>
          <p:cNvPr id="921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84168" y="3933056"/>
            <a:ext cx="17145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feld 3"/>
              <p:cNvSpPr txBox="1"/>
              <p:nvPr/>
            </p:nvSpPr>
            <p:spPr>
              <a:xfrm>
                <a:off x="1043608" y="2564904"/>
                <a:ext cx="7488832" cy="1569660"/>
              </a:xfrm>
              <a:prstGeom prst="rect">
                <a:avLst/>
              </a:prstGeom>
              <a:noFill/>
            </p:spPr>
            <p:txBody>
              <a:bodyPr wrap="square" rtlCol="0">
                <a:spAutoFit/>
              </a:bodyPr>
              <a:lstStyle/>
              <a:p>
                <a:r>
                  <a:rPr lang="de-DE" sz="2400" b="1" dirty="0"/>
                  <a:t>Linke Handregel: </a:t>
                </a:r>
                <a:r>
                  <a:rPr lang="de-DE" sz="2400" dirty="0"/>
                  <a:t>Hält man den Daumen der </a:t>
                </a:r>
              </a:p>
              <a:p>
                <a:r>
                  <a:rPr lang="de-DE" sz="2400" dirty="0"/>
                  <a:t>linken Hand in Stromrichtung (von „</a:t>
                </a:r>
                <a14:m>
                  <m:oMath xmlns:m="http://schemas.openxmlformats.org/officeDocument/2006/math">
                    <m:r>
                      <a:rPr lang="de-DE" sz="2400" i="1" dirty="0" smtClean="0">
                        <a:latin typeface="Cambria Math"/>
                      </a:rPr>
                      <m:t>−</m:t>
                    </m:r>
                  </m:oMath>
                </a14:m>
                <a:r>
                  <a:rPr lang="de-DE" sz="2400" dirty="0"/>
                  <a:t>“ nach „</a:t>
                </a:r>
                <a14:m>
                  <m:oMath xmlns:m="http://schemas.openxmlformats.org/officeDocument/2006/math">
                    <m:r>
                      <a:rPr lang="de-DE" sz="2400" i="1" dirty="0" smtClean="0">
                        <a:latin typeface="Cambria Math"/>
                      </a:rPr>
                      <m:t>+</m:t>
                    </m:r>
                  </m:oMath>
                </a14:m>
                <a:r>
                  <a:rPr lang="de-DE" sz="2400" dirty="0"/>
                  <a:t>“), </a:t>
                </a:r>
              </a:p>
              <a:p>
                <a:r>
                  <a:rPr lang="de-DE" sz="2400" dirty="0"/>
                  <a:t>so bilden die gekrümmten Finger die Richtung </a:t>
                </a:r>
              </a:p>
              <a:p>
                <a:r>
                  <a:rPr lang="de-DE" sz="2400" dirty="0"/>
                  <a:t>der magnetischen Feldlinien.</a:t>
                </a:r>
              </a:p>
            </p:txBody>
          </p:sp>
        </mc:Choice>
        <mc:Fallback xmlns="">
          <p:sp>
            <p:nvSpPr>
              <p:cNvPr id="4" name="Textfeld 3"/>
              <p:cNvSpPr txBox="1">
                <a:spLocks noRot="1" noChangeAspect="1" noMove="1" noResize="1" noEditPoints="1" noAdjustHandles="1" noChangeArrowheads="1" noChangeShapeType="1" noTextEdit="1"/>
              </p:cNvSpPr>
              <p:nvPr/>
            </p:nvSpPr>
            <p:spPr>
              <a:xfrm>
                <a:off x="1043608" y="2564904"/>
                <a:ext cx="7488832" cy="1569660"/>
              </a:xfrm>
              <a:prstGeom prst="rect">
                <a:avLst/>
              </a:prstGeom>
              <a:blipFill rotWithShape="1">
                <a:blip r:embed="rId3"/>
                <a:stretch>
                  <a:fillRect l="-1221" t="-3113" r="-1465" b="-8171"/>
                </a:stretch>
              </a:blipFill>
            </p:spPr>
            <p:txBody>
              <a:bodyPr/>
              <a:lstStyle/>
              <a:p>
                <a:r>
                  <a:rPr lang="de-DE">
                    <a:noFill/>
                  </a:rPr>
                  <a:t> </a:t>
                </a:r>
              </a:p>
            </p:txBody>
          </p:sp>
        </mc:Fallback>
      </mc:AlternateContent>
    </p:spTree>
    <p:extLst>
      <p:ext uri="{BB962C8B-B14F-4D97-AF65-F5344CB8AC3E}">
        <p14:creationId xmlns:p14="http://schemas.microsoft.com/office/powerpoint/2010/main" val="134064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43490" y="1027664"/>
            <a:ext cx="5630777" cy="1143000"/>
          </a:xfrm>
        </p:spPr>
        <p:txBody>
          <a:bodyPr>
            <a:normAutofit fontScale="90000"/>
          </a:bodyPr>
          <a:lstStyle/>
          <a:p>
            <a:r>
              <a:rPr lang="de-DE" dirty="0"/>
              <a:t>Magnetfeld von Elektro-magneten</a:t>
            </a:r>
          </a:p>
        </p:txBody>
      </p:sp>
      <p:sp>
        <p:nvSpPr>
          <p:cNvPr id="16" name="Bogen 15"/>
          <p:cNvSpPr/>
          <p:nvPr/>
        </p:nvSpPr>
        <p:spPr>
          <a:xfrm rot="10800000">
            <a:off x="3829798"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22" name="Gruppieren 21"/>
          <p:cNvGrpSpPr/>
          <p:nvPr/>
        </p:nvGrpSpPr>
        <p:grpSpPr>
          <a:xfrm>
            <a:off x="6804248" y="1441102"/>
            <a:ext cx="1570501" cy="461665"/>
            <a:chOff x="6804248" y="1441102"/>
            <a:chExt cx="1570501" cy="461665"/>
          </a:xfrm>
        </p:grpSpPr>
        <p:grpSp>
          <p:nvGrpSpPr>
            <p:cNvPr id="17" name="Gruppieren 16"/>
            <p:cNvGrpSpPr/>
            <p:nvPr/>
          </p:nvGrpSpPr>
          <p:grpSpPr>
            <a:xfrm>
              <a:off x="6804248" y="1484784"/>
              <a:ext cx="372564" cy="372564"/>
              <a:chOff x="4415460" y="2552380"/>
              <a:chExt cx="1028364" cy="1028364"/>
            </a:xfrm>
            <a:solidFill>
              <a:srgbClr val="FFFF99"/>
            </a:solidFill>
          </p:grpSpPr>
          <p:sp>
            <p:nvSpPr>
              <p:cNvPr id="18" name="Ellipse 17"/>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 Verbindung 18"/>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feld 20"/>
            <p:cNvSpPr txBox="1"/>
            <p:nvPr/>
          </p:nvSpPr>
          <p:spPr>
            <a:xfrm>
              <a:off x="7236296" y="1441102"/>
              <a:ext cx="1138453" cy="461665"/>
            </a:xfrm>
            <a:prstGeom prst="rect">
              <a:avLst/>
            </a:prstGeom>
            <a:noFill/>
          </p:spPr>
          <p:txBody>
            <a:bodyPr wrap="none" rtlCol="0">
              <a:spAutoFit/>
            </a:bodyPr>
            <a:lstStyle/>
            <a:p>
              <a:r>
                <a:rPr lang="de-DE" sz="2400" dirty="0"/>
                <a:t>hinaus</a:t>
              </a:r>
            </a:p>
          </p:txBody>
        </p:sp>
      </p:grpSp>
      <p:sp>
        <p:nvSpPr>
          <p:cNvPr id="27" name="Bogen 26"/>
          <p:cNvSpPr/>
          <p:nvPr/>
        </p:nvSpPr>
        <p:spPr>
          <a:xfrm rot="10800000">
            <a:off x="5406354" y="2322592"/>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35" name="Gruppieren 34"/>
          <p:cNvGrpSpPr/>
          <p:nvPr/>
        </p:nvGrpSpPr>
        <p:grpSpPr>
          <a:xfrm>
            <a:off x="6802338" y="951111"/>
            <a:ext cx="1501572" cy="461665"/>
            <a:chOff x="3664816" y="3918309"/>
            <a:chExt cx="1501572" cy="461665"/>
          </a:xfrm>
        </p:grpSpPr>
        <p:grpSp>
          <p:nvGrpSpPr>
            <p:cNvPr id="28" name="Gruppieren 27"/>
            <p:cNvGrpSpPr/>
            <p:nvPr/>
          </p:nvGrpSpPr>
          <p:grpSpPr>
            <a:xfrm>
              <a:off x="3664816" y="3918309"/>
              <a:ext cx="1501572" cy="461665"/>
              <a:chOff x="6804248" y="1441102"/>
              <a:chExt cx="1501572" cy="461665"/>
            </a:xfrm>
          </p:grpSpPr>
          <p:sp>
            <p:nvSpPr>
              <p:cNvPr id="31" name="Ellipse 30"/>
              <p:cNvSpPr/>
              <p:nvPr/>
            </p:nvSpPr>
            <p:spPr>
              <a:xfrm>
                <a:off x="6804248" y="1484784"/>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p:cNvSpPr txBox="1"/>
              <p:nvPr/>
            </p:nvSpPr>
            <p:spPr>
              <a:xfrm>
                <a:off x="7236296" y="1441102"/>
                <a:ext cx="1069524" cy="461665"/>
              </a:xfrm>
              <a:prstGeom prst="rect">
                <a:avLst/>
              </a:prstGeom>
              <a:noFill/>
            </p:spPr>
            <p:txBody>
              <a:bodyPr wrap="none" rtlCol="0">
                <a:spAutoFit/>
              </a:bodyPr>
              <a:lstStyle/>
              <a:p>
                <a:r>
                  <a:rPr lang="de-DE" sz="2400" dirty="0"/>
                  <a:t>hinein</a:t>
                </a:r>
              </a:p>
            </p:txBody>
          </p:sp>
        </p:grpSp>
        <p:sp>
          <p:nvSpPr>
            <p:cNvPr id="34" name="Ellipse 33"/>
            <p:cNvSpPr/>
            <p:nvPr/>
          </p:nvSpPr>
          <p:spPr>
            <a:xfrm>
              <a:off x="3815730" y="411313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9" name="Bogen 38"/>
          <p:cNvSpPr/>
          <p:nvPr/>
        </p:nvSpPr>
        <p:spPr>
          <a:xfrm>
            <a:off x="3841228" y="3925663"/>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3" name="Bogen 42"/>
          <p:cNvSpPr/>
          <p:nvPr/>
        </p:nvSpPr>
        <p:spPr>
          <a:xfrm>
            <a:off x="5417402" y="3925663"/>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8" name="Bogen 47"/>
          <p:cNvSpPr/>
          <p:nvPr/>
        </p:nvSpPr>
        <p:spPr>
          <a:xfrm rot="10800000">
            <a:off x="2252505" y="2326021"/>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2" name="Bogen 51"/>
          <p:cNvSpPr/>
          <p:nvPr/>
        </p:nvSpPr>
        <p:spPr>
          <a:xfrm>
            <a:off x="2263553" y="3929092"/>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7" name="Bogen 56"/>
          <p:cNvSpPr/>
          <p:nvPr/>
        </p:nvSpPr>
        <p:spPr>
          <a:xfrm rot="10800000">
            <a:off x="6993984" y="2322592"/>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1" name="Bogen 60"/>
          <p:cNvSpPr/>
          <p:nvPr/>
        </p:nvSpPr>
        <p:spPr>
          <a:xfrm>
            <a:off x="7005032" y="3925663"/>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6" name="Bogen 65"/>
          <p:cNvSpPr/>
          <p:nvPr/>
        </p:nvSpPr>
        <p:spPr>
          <a:xfrm rot="10800000">
            <a:off x="683568"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0" name="Bogen 69"/>
          <p:cNvSpPr/>
          <p:nvPr/>
        </p:nvSpPr>
        <p:spPr>
          <a:xfrm>
            <a:off x="694616" y="3929091"/>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71" name="Gruppieren 70"/>
          <p:cNvGrpSpPr/>
          <p:nvPr/>
        </p:nvGrpSpPr>
        <p:grpSpPr>
          <a:xfrm>
            <a:off x="6738753" y="2870903"/>
            <a:ext cx="372564" cy="372564"/>
            <a:chOff x="4415460" y="2552380"/>
            <a:chExt cx="1028364" cy="1028364"/>
          </a:xfrm>
          <a:solidFill>
            <a:srgbClr val="FFFF99"/>
          </a:solidFill>
        </p:grpSpPr>
        <p:sp>
          <p:nvSpPr>
            <p:cNvPr id="72" name="Ellipse 71"/>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3" name="Gerade Verbindung 72"/>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Bogen 74"/>
          <p:cNvSpPr/>
          <p:nvPr/>
        </p:nvSpPr>
        <p:spPr>
          <a:xfrm rot="10800000">
            <a:off x="6190084" y="2323103"/>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76" name="Gruppieren 75"/>
          <p:cNvGrpSpPr/>
          <p:nvPr/>
        </p:nvGrpSpPr>
        <p:grpSpPr>
          <a:xfrm>
            <a:off x="6749165" y="4473974"/>
            <a:ext cx="372564" cy="372564"/>
            <a:chOff x="4323492" y="4869160"/>
            <a:chExt cx="372564" cy="372564"/>
          </a:xfrm>
        </p:grpSpPr>
        <p:sp>
          <p:nvSpPr>
            <p:cNvPr id="77" name="Ellipse 76"/>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Ellipse 77"/>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9" name="Bogen 78"/>
          <p:cNvSpPr/>
          <p:nvPr/>
        </p:nvSpPr>
        <p:spPr>
          <a:xfrm>
            <a:off x="6201132" y="3926174"/>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53" name="Gruppieren 52"/>
          <p:cNvGrpSpPr/>
          <p:nvPr/>
        </p:nvGrpSpPr>
        <p:grpSpPr>
          <a:xfrm>
            <a:off x="7542653" y="2870392"/>
            <a:ext cx="372564" cy="372564"/>
            <a:chOff x="4415460" y="2552380"/>
            <a:chExt cx="1028364" cy="1028364"/>
          </a:xfrm>
          <a:solidFill>
            <a:srgbClr val="FFFF99"/>
          </a:solidFill>
        </p:grpSpPr>
        <p:sp>
          <p:nvSpPr>
            <p:cNvPr id="54" name="Ellipse 53"/>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5" name="Gerade Verbindung 54"/>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uppieren 57"/>
          <p:cNvGrpSpPr/>
          <p:nvPr/>
        </p:nvGrpSpPr>
        <p:grpSpPr>
          <a:xfrm>
            <a:off x="7553065" y="4473463"/>
            <a:ext cx="372564" cy="372564"/>
            <a:chOff x="4323492" y="4869160"/>
            <a:chExt cx="372564" cy="372564"/>
          </a:xfrm>
        </p:grpSpPr>
        <p:sp>
          <p:nvSpPr>
            <p:cNvPr id="59" name="Ellipse 58"/>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Ellipse 59"/>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0" name="Gruppieren 79"/>
          <p:cNvGrpSpPr/>
          <p:nvPr/>
        </p:nvGrpSpPr>
        <p:grpSpPr>
          <a:xfrm>
            <a:off x="5167127" y="2873820"/>
            <a:ext cx="372564" cy="372564"/>
            <a:chOff x="4415460" y="2552380"/>
            <a:chExt cx="1028364" cy="1028364"/>
          </a:xfrm>
          <a:solidFill>
            <a:srgbClr val="FFFF99"/>
          </a:solidFill>
        </p:grpSpPr>
        <p:sp>
          <p:nvSpPr>
            <p:cNvPr id="81" name="Ellipse 80"/>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2" name="Gerade Verbindung 81"/>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Bogen 83"/>
          <p:cNvSpPr/>
          <p:nvPr/>
        </p:nvSpPr>
        <p:spPr>
          <a:xfrm rot="10800000">
            <a:off x="4618458"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85" name="Gruppieren 84"/>
          <p:cNvGrpSpPr/>
          <p:nvPr/>
        </p:nvGrpSpPr>
        <p:grpSpPr>
          <a:xfrm>
            <a:off x="5177539" y="4476891"/>
            <a:ext cx="372564" cy="372564"/>
            <a:chOff x="4323492" y="4869160"/>
            <a:chExt cx="372564" cy="372564"/>
          </a:xfrm>
        </p:grpSpPr>
        <p:sp>
          <p:nvSpPr>
            <p:cNvPr id="86" name="Ellipse 85"/>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86"/>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8" name="Bogen 87"/>
          <p:cNvSpPr/>
          <p:nvPr/>
        </p:nvSpPr>
        <p:spPr>
          <a:xfrm>
            <a:off x="4629506" y="3929091"/>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89" name="Gruppieren 88"/>
          <p:cNvGrpSpPr/>
          <p:nvPr/>
        </p:nvGrpSpPr>
        <p:grpSpPr>
          <a:xfrm>
            <a:off x="3582951" y="2870903"/>
            <a:ext cx="372564" cy="372564"/>
            <a:chOff x="4415460" y="2552380"/>
            <a:chExt cx="1028364" cy="1028364"/>
          </a:xfrm>
          <a:solidFill>
            <a:srgbClr val="FFFF99"/>
          </a:solidFill>
        </p:grpSpPr>
        <p:sp>
          <p:nvSpPr>
            <p:cNvPr id="90" name="Ellipse 89"/>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1" name="Gerade Verbindung 90"/>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Bogen 92"/>
          <p:cNvSpPr/>
          <p:nvPr/>
        </p:nvSpPr>
        <p:spPr>
          <a:xfrm rot="10800000">
            <a:off x="3034282" y="2323103"/>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94" name="Gruppieren 93"/>
          <p:cNvGrpSpPr/>
          <p:nvPr/>
        </p:nvGrpSpPr>
        <p:grpSpPr>
          <a:xfrm>
            <a:off x="3593363" y="4473974"/>
            <a:ext cx="372564" cy="372564"/>
            <a:chOff x="4323492" y="4869160"/>
            <a:chExt cx="372564" cy="372564"/>
          </a:xfrm>
        </p:grpSpPr>
        <p:sp>
          <p:nvSpPr>
            <p:cNvPr id="95" name="Ellipse 94"/>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Ellipse 95"/>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7" name="Bogen 96"/>
          <p:cNvSpPr/>
          <p:nvPr/>
        </p:nvSpPr>
        <p:spPr>
          <a:xfrm>
            <a:off x="3045330" y="3926174"/>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98" name="Gruppieren 97"/>
          <p:cNvGrpSpPr/>
          <p:nvPr/>
        </p:nvGrpSpPr>
        <p:grpSpPr>
          <a:xfrm>
            <a:off x="2017443" y="2873820"/>
            <a:ext cx="372564" cy="372564"/>
            <a:chOff x="4415460" y="2552380"/>
            <a:chExt cx="1028364" cy="1028364"/>
          </a:xfrm>
          <a:solidFill>
            <a:srgbClr val="FFFF99"/>
          </a:solidFill>
        </p:grpSpPr>
        <p:sp>
          <p:nvSpPr>
            <p:cNvPr id="99" name="Ellipse 98"/>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0" name="Gerade Verbindung 99"/>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Bogen 101"/>
          <p:cNvSpPr/>
          <p:nvPr/>
        </p:nvSpPr>
        <p:spPr>
          <a:xfrm rot="10800000">
            <a:off x="1468774"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03" name="Gruppieren 102"/>
          <p:cNvGrpSpPr/>
          <p:nvPr/>
        </p:nvGrpSpPr>
        <p:grpSpPr>
          <a:xfrm>
            <a:off x="2027855" y="4476891"/>
            <a:ext cx="372564" cy="372564"/>
            <a:chOff x="4323492" y="4869160"/>
            <a:chExt cx="372564" cy="372564"/>
          </a:xfrm>
        </p:grpSpPr>
        <p:sp>
          <p:nvSpPr>
            <p:cNvPr id="104" name="Ellipse 103"/>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Ellipse 104"/>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6" name="Bogen 105"/>
          <p:cNvSpPr/>
          <p:nvPr/>
        </p:nvSpPr>
        <p:spPr>
          <a:xfrm>
            <a:off x="1479822" y="3929091"/>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5" name="Gruppieren 14"/>
          <p:cNvGrpSpPr/>
          <p:nvPr/>
        </p:nvGrpSpPr>
        <p:grpSpPr>
          <a:xfrm>
            <a:off x="4378467" y="2873820"/>
            <a:ext cx="372564" cy="372564"/>
            <a:chOff x="4415460" y="2552380"/>
            <a:chExt cx="1028364" cy="1028364"/>
          </a:xfrm>
          <a:solidFill>
            <a:srgbClr val="FFFF99"/>
          </a:solidFill>
        </p:grpSpPr>
        <p:sp>
          <p:nvSpPr>
            <p:cNvPr id="4" name="Ellipse 3"/>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 Verbindung 5"/>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pieren 37"/>
          <p:cNvGrpSpPr/>
          <p:nvPr/>
        </p:nvGrpSpPr>
        <p:grpSpPr>
          <a:xfrm>
            <a:off x="4389261" y="4473463"/>
            <a:ext cx="372564" cy="372564"/>
            <a:chOff x="4323492" y="4869160"/>
            <a:chExt cx="372564" cy="372564"/>
          </a:xfrm>
        </p:grpSpPr>
        <p:sp>
          <p:nvSpPr>
            <p:cNvPr id="36" name="Ellipse 35"/>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4" name="Gruppieren 43"/>
          <p:cNvGrpSpPr/>
          <p:nvPr/>
        </p:nvGrpSpPr>
        <p:grpSpPr>
          <a:xfrm>
            <a:off x="2801174" y="2873821"/>
            <a:ext cx="372564" cy="372564"/>
            <a:chOff x="4415460" y="2552380"/>
            <a:chExt cx="1028364" cy="1028364"/>
          </a:xfrm>
          <a:solidFill>
            <a:srgbClr val="FFFF99"/>
          </a:solidFill>
        </p:grpSpPr>
        <p:sp>
          <p:nvSpPr>
            <p:cNvPr id="45" name="Ellipse 44"/>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6" name="Gerade Verbindung 45"/>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pieren 48"/>
          <p:cNvGrpSpPr/>
          <p:nvPr/>
        </p:nvGrpSpPr>
        <p:grpSpPr>
          <a:xfrm>
            <a:off x="2811586" y="4476892"/>
            <a:ext cx="372564" cy="372564"/>
            <a:chOff x="4323492" y="4869160"/>
            <a:chExt cx="372564" cy="372564"/>
          </a:xfrm>
        </p:grpSpPr>
        <p:sp>
          <p:nvSpPr>
            <p:cNvPr id="50" name="Ellipse 49"/>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Ellipse 50"/>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2" name="Gruppieren 61"/>
          <p:cNvGrpSpPr/>
          <p:nvPr/>
        </p:nvGrpSpPr>
        <p:grpSpPr>
          <a:xfrm>
            <a:off x="1232237" y="2873820"/>
            <a:ext cx="372564" cy="372564"/>
            <a:chOff x="4415460" y="2552380"/>
            <a:chExt cx="1028364" cy="1028364"/>
          </a:xfrm>
          <a:solidFill>
            <a:srgbClr val="FFFF99"/>
          </a:solidFill>
        </p:grpSpPr>
        <p:sp>
          <p:nvSpPr>
            <p:cNvPr id="63" name="Ellipse 62"/>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4" name="Gerade Verbindung 63"/>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uppieren 66"/>
          <p:cNvGrpSpPr/>
          <p:nvPr/>
        </p:nvGrpSpPr>
        <p:grpSpPr>
          <a:xfrm>
            <a:off x="1242649" y="4476891"/>
            <a:ext cx="372564" cy="372564"/>
            <a:chOff x="4323492" y="4869160"/>
            <a:chExt cx="372564" cy="372564"/>
          </a:xfrm>
        </p:grpSpPr>
        <p:sp>
          <p:nvSpPr>
            <p:cNvPr id="68" name="Ellipse 67"/>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Ellipse 68"/>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3" name="Gruppieren 22"/>
          <p:cNvGrpSpPr/>
          <p:nvPr/>
        </p:nvGrpSpPr>
        <p:grpSpPr>
          <a:xfrm>
            <a:off x="5955023" y="2870392"/>
            <a:ext cx="372564" cy="372564"/>
            <a:chOff x="4415460" y="2552380"/>
            <a:chExt cx="1028364" cy="1028364"/>
          </a:xfrm>
          <a:solidFill>
            <a:srgbClr val="FFFF99"/>
          </a:solidFill>
        </p:grpSpPr>
        <p:sp>
          <p:nvSpPr>
            <p:cNvPr id="24" name="Ellipse 23"/>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 name="Gerade Verbindung 24"/>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uppieren 39"/>
          <p:cNvGrpSpPr/>
          <p:nvPr/>
        </p:nvGrpSpPr>
        <p:grpSpPr>
          <a:xfrm>
            <a:off x="5965435" y="4473463"/>
            <a:ext cx="372564" cy="372564"/>
            <a:chOff x="4323492" y="4869160"/>
            <a:chExt cx="372564" cy="372564"/>
          </a:xfrm>
        </p:grpSpPr>
        <p:sp>
          <p:nvSpPr>
            <p:cNvPr id="41" name="Ellipse 40"/>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1" name="Freihandform 110"/>
          <p:cNvSpPr/>
          <p:nvPr/>
        </p:nvSpPr>
        <p:spPr>
          <a:xfrm>
            <a:off x="464820" y="3421380"/>
            <a:ext cx="8206740" cy="405150"/>
          </a:xfrm>
          <a:custGeom>
            <a:avLst/>
            <a:gdLst>
              <a:gd name="connsiteX0" fmla="*/ 8206740 w 8206740"/>
              <a:gd name="connsiteY0" fmla="*/ 0 h 405150"/>
              <a:gd name="connsiteX1" fmla="*/ 7330440 w 8206740"/>
              <a:gd name="connsiteY1" fmla="*/ 403860 h 405150"/>
              <a:gd name="connsiteX2" fmla="*/ 6499860 w 8206740"/>
              <a:gd name="connsiteY2" fmla="*/ 137160 h 405150"/>
              <a:gd name="connsiteX3" fmla="*/ 5707380 w 8206740"/>
              <a:gd name="connsiteY3" fmla="*/ 396240 h 405150"/>
              <a:gd name="connsiteX4" fmla="*/ 4922520 w 8206740"/>
              <a:gd name="connsiteY4" fmla="*/ 121920 h 405150"/>
              <a:gd name="connsiteX5" fmla="*/ 4130040 w 8206740"/>
              <a:gd name="connsiteY5" fmla="*/ 373380 h 405150"/>
              <a:gd name="connsiteX6" fmla="*/ 3329940 w 8206740"/>
              <a:gd name="connsiteY6" fmla="*/ 114300 h 405150"/>
              <a:gd name="connsiteX7" fmla="*/ 2545080 w 8206740"/>
              <a:gd name="connsiteY7" fmla="*/ 373380 h 405150"/>
              <a:gd name="connsiteX8" fmla="*/ 1760220 w 8206740"/>
              <a:gd name="connsiteY8" fmla="*/ 99060 h 405150"/>
              <a:gd name="connsiteX9" fmla="*/ 967740 w 8206740"/>
              <a:gd name="connsiteY9" fmla="*/ 373380 h 405150"/>
              <a:gd name="connsiteX10" fmla="*/ 0 w 8206740"/>
              <a:gd name="connsiteY10" fmla="*/ 7620 h 405150"/>
              <a:gd name="connsiteX11" fmla="*/ 0 w 8206740"/>
              <a:gd name="connsiteY11" fmla="*/ 7620 h 40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6740" h="405150">
                <a:moveTo>
                  <a:pt x="8206740" y="0"/>
                </a:moveTo>
                <a:cubicBezTo>
                  <a:pt x="7910830" y="190500"/>
                  <a:pt x="7614920" y="381000"/>
                  <a:pt x="7330440" y="403860"/>
                </a:cubicBezTo>
                <a:cubicBezTo>
                  <a:pt x="7045960" y="426720"/>
                  <a:pt x="6770370" y="138430"/>
                  <a:pt x="6499860" y="137160"/>
                </a:cubicBezTo>
                <a:cubicBezTo>
                  <a:pt x="6229350" y="135890"/>
                  <a:pt x="5970270" y="398780"/>
                  <a:pt x="5707380" y="396240"/>
                </a:cubicBezTo>
                <a:cubicBezTo>
                  <a:pt x="5444490" y="393700"/>
                  <a:pt x="5185410" y="125730"/>
                  <a:pt x="4922520" y="121920"/>
                </a:cubicBezTo>
                <a:cubicBezTo>
                  <a:pt x="4659630" y="118110"/>
                  <a:pt x="4395470" y="374650"/>
                  <a:pt x="4130040" y="373380"/>
                </a:cubicBezTo>
                <a:cubicBezTo>
                  <a:pt x="3864610" y="372110"/>
                  <a:pt x="3594100" y="114300"/>
                  <a:pt x="3329940" y="114300"/>
                </a:cubicBezTo>
                <a:cubicBezTo>
                  <a:pt x="3065780" y="114300"/>
                  <a:pt x="2806700" y="375920"/>
                  <a:pt x="2545080" y="373380"/>
                </a:cubicBezTo>
                <a:cubicBezTo>
                  <a:pt x="2283460" y="370840"/>
                  <a:pt x="2023110" y="99060"/>
                  <a:pt x="1760220" y="99060"/>
                </a:cubicBezTo>
                <a:cubicBezTo>
                  <a:pt x="1497330" y="99060"/>
                  <a:pt x="1261110" y="388620"/>
                  <a:pt x="967740" y="373380"/>
                </a:cubicBezTo>
                <a:cubicBezTo>
                  <a:pt x="674370" y="358140"/>
                  <a:pt x="0" y="7620"/>
                  <a:pt x="0" y="7620"/>
                </a:cubicBezTo>
                <a:lnTo>
                  <a:pt x="0" y="7620"/>
                </a:ln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Freihandform 111"/>
          <p:cNvSpPr/>
          <p:nvPr/>
        </p:nvSpPr>
        <p:spPr>
          <a:xfrm flipV="1">
            <a:off x="450812" y="3881709"/>
            <a:ext cx="8178725" cy="403767"/>
          </a:xfrm>
          <a:custGeom>
            <a:avLst/>
            <a:gdLst>
              <a:gd name="connsiteX0" fmla="*/ 8206740 w 8206740"/>
              <a:gd name="connsiteY0" fmla="*/ 0 h 405150"/>
              <a:gd name="connsiteX1" fmla="*/ 7330440 w 8206740"/>
              <a:gd name="connsiteY1" fmla="*/ 403860 h 405150"/>
              <a:gd name="connsiteX2" fmla="*/ 6499860 w 8206740"/>
              <a:gd name="connsiteY2" fmla="*/ 137160 h 405150"/>
              <a:gd name="connsiteX3" fmla="*/ 5707380 w 8206740"/>
              <a:gd name="connsiteY3" fmla="*/ 396240 h 405150"/>
              <a:gd name="connsiteX4" fmla="*/ 4922520 w 8206740"/>
              <a:gd name="connsiteY4" fmla="*/ 121920 h 405150"/>
              <a:gd name="connsiteX5" fmla="*/ 4130040 w 8206740"/>
              <a:gd name="connsiteY5" fmla="*/ 373380 h 405150"/>
              <a:gd name="connsiteX6" fmla="*/ 3329940 w 8206740"/>
              <a:gd name="connsiteY6" fmla="*/ 114300 h 405150"/>
              <a:gd name="connsiteX7" fmla="*/ 2545080 w 8206740"/>
              <a:gd name="connsiteY7" fmla="*/ 373380 h 405150"/>
              <a:gd name="connsiteX8" fmla="*/ 1760220 w 8206740"/>
              <a:gd name="connsiteY8" fmla="*/ 99060 h 405150"/>
              <a:gd name="connsiteX9" fmla="*/ 967740 w 8206740"/>
              <a:gd name="connsiteY9" fmla="*/ 373380 h 405150"/>
              <a:gd name="connsiteX10" fmla="*/ 0 w 8206740"/>
              <a:gd name="connsiteY10" fmla="*/ 7620 h 405150"/>
              <a:gd name="connsiteX11" fmla="*/ 0 w 8206740"/>
              <a:gd name="connsiteY11" fmla="*/ 7620 h 40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6740" h="405150">
                <a:moveTo>
                  <a:pt x="8206740" y="0"/>
                </a:moveTo>
                <a:cubicBezTo>
                  <a:pt x="7910830" y="190500"/>
                  <a:pt x="7614920" y="381000"/>
                  <a:pt x="7330440" y="403860"/>
                </a:cubicBezTo>
                <a:cubicBezTo>
                  <a:pt x="7045960" y="426720"/>
                  <a:pt x="6770370" y="138430"/>
                  <a:pt x="6499860" y="137160"/>
                </a:cubicBezTo>
                <a:cubicBezTo>
                  <a:pt x="6229350" y="135890"/>
                  <a:pt x="5970270" y="398780"/>
                  <a:pt x="5707380" y="396240"/>
                </a:cubicBezTo>
                <a:cubicBezTo>
                  <a:pt x="5444490" y="393700"/>
                  <a:pt x="5185410" y="125730"/>
                  <a:pt x="4922520" y="121920"/>
                </a:cubicBezTo>
                <a:cubicBezTo>
                  <a:pt x="4659630" y="118110"/>
                  <a:pt x="4395470" y="374650"/>
                  <a:pt x="4130040" y="373380"/>
                </a:cubicBezTo>
                <a:cubicBezTo>
                  <a:pt x="3864610" y="372110"/>
                  <a:pt x="3594100" y="114300"/>
                  <a:pt x="3329940" y="114300"/>
                </a:cubicBezTo>
                <a:cubicBezTo>
                  <a:pt x="3065780" y="114300"/>
                  <a:pt x="2806700" y="375920"/>
                  <a:pt x="2545080" y="373380"/>
                </a:cubicBezTo>
                <a:cubicBezTo>
                  <a:pt x="2283460" y="370840"/>
                  <a:pt x="2023110" y="99060"/>
                  <a:pt x="1760220" y="99060"/>
                </a:cubicBezTo>
                <a:cubicBezTo>
                  <a:pt x="1497330" y="99060"/>
                  <a:pt x="1261110" y="388620"/>
                  <a:pt x="967740" y="373380"/>
                </a:cubicBezTo>
                <a:cubicBezTo>
                  <a:pt x="674370" y="358140"/>
                  <a:pt x="0" y="7620"/>
                  <a:pt x="0" y="7620"/>
                </a:cubicBezTo>
                <a:lnTo>
                  <a:pt x="0" y="7620"/>
                </a:ln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4" name="Gerade Verbindung 113"/>
          <p:cNvCxnSpPr/>
          <p:nvPr/>
        </p:nvCxnSpPr>
        <p:spPr>
          <a:xfrm flipH="1">
            <a:off x="464820" y="3851229"/>
            <a:ext cx="8206740" cy="0"/>
          </a:xfrm>
          <a:prstGeom prst="line">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Freihandform 119"/>
          <p:cNvSpPr/>
          <p:nvPr/>
        </p:nvSpPr>
        <p:spPr>
          <a:xfrm>
            <a:off x="495300" y="3429000"/>
            <a:ext cx="8176260" cy="394416"/>
          </a:xfrm>
          <a:custGeom>
            <a:avLst/>
            <a:gdLst>
              <a:gd name="connsiteX0" fmla="*/ 8176260 w 8176260"/>
              <a:gd name="connsiteY0" fmla="*/ 0 h 394416"/>
              <a:gd name="connsiteX1" fmla="*/ 7360920 w 8176260"/>
              <a:gd name="connsiteY1" fmla="*/ 373380 h 394416"/>
              <a:gd name="connsiteX2" fmla="*/ 6827520 w 8176260"/>
              <a:gd name="connsiteY2" fmla="*/ 251460 h 394416"/>
              <a:gd name="connsiteX3" fmla="*/ 6446520 w 8176260"/>
              <a:gd name="connsiteY3" fmla="*/ 373380 h 394416"/>
              <a:gd name="connsiteX4" fmla="*/ 6035040 w 8176260"/>
              <a:gd name="connsiteY4" fmla="*/ 274320 h 394416"/>
              <a:gd name="connsiteX5" fmla="*/ 5654040 w 8176260"/>
              <a:gd name="connsiteY5" fmla="*/ 373380 h 394416"/>
              <a:gd name="connsiteX6" fmla="*/ 5250180 w 8176260"/>
              <a:gd name="connsiteY6" fmla="*/ 266700 h 394416"/>
              <a:gd name="connsiteX7" fmla="*/ 4861560 w 8176260"/>
              <a:gd name="connsiteY7" fmla="*/ 373380 h 394416"/>
              <a:gd name="connsiteX8" fmla="*/ 4480560 w 8176260"/>
              <a:gd name="connsiteY8" fmla="*/ 251460 h 394416"/>
              <a:gd name="connsiteX9" fmla="*/ 4107180 w 8176260"/>
              <a:gd name="connsiteY9" fmla="*/ 365760 h 394416"/>
              <a:gd name="connsiteX10" fmla="*/ 3657600 w 8176260"/>
              <a:gd name="connsiteY10" fmla="*/ 259080 h 394416"/>
              <a:gd name="connsiteX11" fmla="*/ 3314700 w 8176260"/>
              <a:gd name="connsiteY11" fmla="*/ 365760 h 394416"/>
              <a:gd name="connsiteX12" fmla="*/ 2887980 w 8176260"/>
              <a:gd name="connsiteY12" fmla="*/ 259080 h 394416"/>
              <a:gd name="connsiteX13" fmla="*/ 2552700 w 8176260"/>
              <a:gd name="connsiteY13" fmla="*/ 365760 h 394416"/>
              <a:gd name="connsiteX14" fmla="*/ 2103120 w 8176260"/>
              <a:gd name="connsiteY14" fmla="*/ 251460 h 394416"/>
              <a:gd name="connsiteX15" fmla="*/ 1752600 w 8176260"/>
              <a:gd name="connsiteY15" fmla="*/ 373380 h 394416"/>
              <a:gd name="connsiteX16" fmla="*/ 1318260 w 8176260"/>
              <a:gd name="connsiteY16" fmla="*/ 251460 h 394416"/>
              <a:gd name="connsiteX17" fmla="*/ 807720 w 8176260"/>
              <a:gd name="connsiteY17" fmla="*/ 388620 h 394416"/>
              <a:gd name="connsiteX18" fmla="*/ 0 w 8176260"/>
              <a:gd name="connsiteY18" fmla="*/ 15240 h 3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76260" h="394416">
                <a:moveTo>
                  <a:pt x="8176260" y="0"/>
                </a:moveTo>
                <a:cubicBezTo>
                  <a:pt x="7880985" y="165735"/>
                  <a:pt x="7585710" y="331470"/>
                  <a:pt x="7360920" y="373380"/>
                </a:cubicBezTo>
                <a:cubicBezTo>
                  <a:pt x="7136130" y="415290"/>
                  <a:pt x="6979920" y="251460"/>
                  <a:pt x="6827520" y="251460"/>
                </a:cubicBezTo>
                <a:cubicBezTo>
                  <a:pt x="6675120" y="251460"/>
                  <a:pt x="6578600" y="369570"/>
                  <a:pt x="6446520" y="373380"/>
                </a:cubicBezTo>
                <a:cubicBezTo>
                  <a:pt x="6314440" y="377190"/>
                  <a:pt x="6167120" y="274320"/>
                  <a:pt x="6035040" y="274320"/>
                </a:cubicBezTo>
                <a:cubicBezTo>
                  <a:pt x="5902960" y="274320"/>
                  <a:pt x="5784850" y="374650"/>
                  <a:pt x="5654040" y="373380"/>
                </a:cubicBezTo>
                <a:cubicBezTo>
                  <a:pt x="5523230" y="372110"/>
                  <a:pt x="5382260" y="266700"/>
                  <a:pt x="5250180" y="266700"/>
                </a:cubicBezTo>
                <a:cubicBezTo>
                  <a:pt x="5118100" y="266700"/>
                  <a:pt x="4989830" y="375920"/>
                  <a:pt x="4861560" y="373380"/>
                </a:cubicBezTo>
                <a:cubicBezTo>
                  <a:pt x="4733290" y="370840"/>
                  <a:pt x="4606290" y="252730"/>
                  <a:pt x="4480560" y="251460"/>
                </a:cubicBezTo>
                <a:cubicBezTo>
                  <a:pt x="4354830" y="250190"/>
                  <a:pt x="4244340" y="364490"/>
                  <a:pt x="4107180" y="365760"/>
                </a:cubicBezTo>
                <a:cubicBezTo>
                  <a:pt x="3970020" y="367030"/>
                  <a:pt x="3789680" y="259080"/>
                  <a:pt x="3657600" y="259080"/>
                </a:cubicBezTo>
                <a:cubicBezTo>
                  <a:pt x="3525520" y="259080"/>
                  <a:pt x="3442970" y="365760"/>
                  <a:pt x="3314700" y="365760"/>
                </a:cubicBezTo>
                <a:cubicBezTo>
                  <a:pt x="3186430" y="365760"/>
                  <a:pt x="3014980" y="259080"/>
                  <a:pt x="2887980" y="259080"/>
                </a:cubicBezTo>
                <a:cubicBezTo>
                  <a:pt x="2760980" y="259080"/>
                  <a:pt x="2683510" y="367030"/>
                  <a:pt x="2552700" y="365760"/>
                </a:cubicBezTo>
                <a:cubicBezTo>
                  <a:pt x="2421890" y="364490"/>
                  <a:pt x="2236470" y="250190"/>
                  <a:pt x="2103120" y="251460"/>
                </a:cubicBezTo>
                <a:cubicBezTo>
                  <a:pt x="1969770" y="252730"/>
                  <a:pt x="1883410" y="373380"/>
                  <a:pt x="1752600" y="373380"/>
                </a:cubicBezTo>
                <a:cubicBezTo>
                  <a:pt x="1621790" y="373380"/>
                  <a:pt x="1475740" y="248920"/>
                  <a:pt x="1318260" y="251460"/>
                </a:cubicBezTo>
                <a:cubicBezTo>
                  <a:pt x="1160780" y="254000"/>
                  <a:pt x="1027430" y="427990"/>
                  <a:pt x="807720" y="388620"/>
                </a:cubicBezTo>
                <a:cubicBezTo>
                  <a:pt x="588010" y="349250"/>
                  <a:pt x="294005" y="182245"/>
                  <a:pt x="0" y="1524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Freihandform 120"/>
          <p:cNvSpPr/>
          <p:nvPr/>
        </p:nvSpPr>
        <p:spPr>
          <a:xfrm flipV="1">
            <a:off x="492576" y="3876288"/>
            <a:ext cx="8176260" cy="394416"/>
          </a:xfrm>
          <a:custGeom>
            <a:avLst/>
            <a:gdLst>
              <a:gd name="connsiteX0" fmla="*/ 8176260 w 8176260"/>
              <a:gd name="connsiteY0" fmla="*/ 0 h 394416"/>
              <a:gd name="connsiteX1" fmla="*/ 7360920 w 8176260"/>
              <a:gd name="connsiteY1" fmla="*/ 373380 h 394416"/>
              <a:gd name="connsiteX2" fmla="*/ 6827520 w 8176260"/>
              <a:gd name="connsiteY2" fmla="*/ 251460 h 394416"/>
              <a:gd name="connsiteX3" fmla="*/ 6446520 w 8176260"/>
              <a:gd name="connsiteY3" fmla="*/ 373380 h 394416"/>
              <a:gd name="connsiteX4" fmla="*/ 6035040 w 8176260"/>
              <a:gd name="connsiteY4" fmla="*/ 274320 h 394416"/>
              <a:gd name="connsiteX5" fmla="*/ 5654040 w 8176260"/>
              <a:gd name="connsiteY5" fmla="*/ 373380 h 394416"/>
              <a:gd name="connsiteX6" fmla="*/ 5250180 w 8176260"/>
              <a:gd name="connsiteY6" fmla="*/ 266700 h 394416"/>
              <a:gd name="connsiteX7" fmla="*/ 4861560 w 8176260"/>
              <a:gd name="connsiteY7" fmla="*/ 373380 h 394416"/>
              <a:gd name="connsiteX8" fmla="*/ 4480560 w 8176260"/>
              <a:gd name="connsiteY8" fmla="*/ 251460 h 394416"/>
              <a:gd name="connsiteX9" fmla="*/ 4107180 w 8176260"/>
              <a:gd name="connsiteY9" fmla="*/ 365760 h 394416"/>
              <a:gd name="connsiteX10" fmla="*/ 3657600 w 8176260"/>
              <a:gd name="connsiteY10" fmla="*/ 259080 h 394416"/>
              <a:gd name="connsiteX11" fmla="*/ 3314700 w 8176260"/>
              <a:gd name="connsiteY11" fmla="*/ 365760 h 394416"/>
              <a:gd name="connsiteX12" fmla="*/ 2887980 w 8176260"/>
              <a:gd name="connsiteY12" fmla="*/ 259080 h 394416"/>
              <a:gd name="connsiteX13" fmla="*/ 2552700 w 8176260"/>
              <a:gd name="connsiteY13" fmla="*/ 365760 h 394416"/>
              <a:gd name="connsiteX14" fmla="*/ 2103120 w 8176260"/>
              <a:gd name="connsiteY14" fmla="*/ 251460 h 394416"/>
              <a:gd name="connsiteX15" fmla="*/ 1752600 w 8176260"/>
              <a:gd name="connsiteY15" fmla="*/ 373380 h 394416"/>
              <a:gd name="connsiteX16" fmla="*/ 1318260 w 8176260"/>
              <a:gd name="connsiteY16" fmla="*/ 251460 h 394416"/>
              <a:gd name="connsiteX17" fmla="*/ 807720 w 8176260"/>
              <a:gd name="connsiteY17" fmla="*/ 388620 h 394416"/>
              <a:gd name="connsiteX18" fmla="*/ 0 w 8176260"/>
              <a:gd name="connsiteY18" fmla="*/ 15240 h 3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76260" h="394416">
                <a:moveTo>
                  <a:pt x="8176260" y="0"/>
                </a:moveTo>
                <a:cubicBezTo>
                  <a:pt x="7880985" y="165735"/>
                  <a:pt x="7585710" y="331470"/>
                  <a:pt x="7360920" y="373380"/>
                </a:cubicBezTo>
                <a:cubicBezTo>
                  <a:pt x="7136130" y="415290"/>
                  <a:pt x="6979920" y="251460"/>
                  <a:pt x="6827520" y="251460"/>
                </a:cubicBezTo>
                <a:cubicBezTo>
                  <a:pt x="6675120" y="251460"/>
                  <a:pt x="6578600" y="369570"/>
                  <a:pt x="6446520" y="373380"/>
                </a:cubicBezTo>
                <a:cubicBezTo>
                  <a:pt x="6314440" y="377190"/>
                  <a:pt x="6167120" y="274320"/>
                  <a:pt x="6035040" y="274320"/>
                </a:cubicBezTo>
                <a:cubicBezTo>
                  <a:pt x="5902960" y="274320"/>
                  <a:pt x="5784850" y="374650"/>
                  <a:pt x="5654040" y="373380"/>
                </a:cubicBezTo>
                <a:cubicBezTo>
                  <a:pt x="5523230" y="372110"/>
                  <a:pt x="5382260" y="266700"/>
                  <a:pt x="5250180" y="266700"/>
                </a:cubicBezTo>
                <a:cubicBezTo>
                  <a:pt x="5118100" y="266700"/>
                  <a:pt x="4989830" y="375920"/>
                  <a:pt x="4861560" y="373380"/>
                </a:cubicBezTo>
                <a:cubicBezTo>
                  <a:pt x="4733290" y="370840"/>
                  <a:pt x="4606290" y="252730"/>
                  <a:pt x="4480560" y="251460"/>
                </a:cubicBezTo>
                <a:cubicBezTo>
                  <a:pt x="4354830" y="250190"/>
                  <a:pt x="4244340" y="364490"/>
                  <a:pt x="4107180" y="365760"/>
                </a:cubicBezTo>
                <a:cubicBezTo>
                  <a:pt x="3970020" y="367030"/>
                  <a:pt x="3789680" y="259080"/>
                  <a:pt x="3657600" y="259080"/>
                </a:cubicBezTo>
                <a:cubicBezTo>
                  <a:pt x="3525520" y="259080"/>
                  <a:pt x="3442970" y="365760"/>
                  <a:pt x="3314700" y="365760"/>
                </a:cubicBezTo>
                <a:cubicBezTo>
                  <a:pt x="3186430" y="365760"/>
                  <a:pt x="3014980" y="259080"/>
                  <a:pt x="2887980" y="259080"/>
                </a:cubicBezTo>
                <a:cubicBezTo>
                  <a:pt x="2760980" y="259080"/>
                  <a:pt x="2683510" y="367030"/>
                  <a:pt x="2552700" y="365760"/>
                </a:cubicBezTo>
                <a:cubicBezTo>
                  <a:pt x="2421890" y="364490"/>
                  <a:pt x="2236470" y="250190"/>
                  <a:pt x="2103120" y="251460"/>
                </a:cubicBezTo>
                <a:cubicBezTo>
                  <a:pt x="1969770" y="252730"/>
                  <a:pt x="1883410" y="373380"/>
                  <a:pt x="1752600" y="373380"/>
                </a:cubicBezTo>
                <a:cubicBezTo>
                  <a:pt x="1621790" y="373380"/>
                  <a:pt x="1475740" y="248920"/>
                  <a:pt x="1318260" y="251460"/>
                </a:cubicBezTo>
                <a:cubicBezTo>
                  <a:pt x="1160780" y="254000"/>
                  <a:pt x="1027430" y="427990"/>
                  <a:pt x="807720" y="388620"/>
                </a:cubicBezTo>
                <a:cubicBezTo>
                  <a:pt x="588010" y="349250"/>
                  <a:pt x="294005" y="182245"/>
                  <a:pt x="0" y="1524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3" name="Gerade Verbindung mit Pfeil 122"/>
          <p:cNvCxnSpPr/>
          <p:nvPr/>
        </p:nvCxnSpPr>
        <p:spPr>
          <a:xfrm flipH="1" flipV="1">
            <a:off x="449580" y="3848100"/>
            <a:ext cx="8219256" cy="31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7" name="Textfeld 126"/>
          <p:cNvSpPr txBox="1"/>
          <p:nvPr/>
        </p:nvSpPr>
        <p:spPr>
          <a:xfrm>
            <a:off x="1099612" y="1105747"/>
            <a:ext cx="5488612" cy="954107"/>
          </a:xfrm>
          <a:prstGeom prst="rect">
            <a:avLst/>
          </a:prstGeom>
          <a:solidFill>
            <a:schemeClr val="bg2">
              <a:lumMod val="60000"/>
              <a:lumOff val="40000"/>
            </a:schemeClr>
          </a:solidFill>
        </p:spPr>
        <p:txBody>
          <a:bodyPr wrap="square" rtlCol="0">
            <a:spAutoFit/>
          </a:bodyPr>
          <a:lstStyle/>
          <a:p>
            <a:r>
              <a:rPr lang="de-DE" sz="2800" dirty="0"/>
              <a:t>Wo befinden sich Nord- und Südpol?</a:t>
            </a:r>
          </a:p>
        </p:txBody>
      </p:sp>
      <p:sp>
        <p:nvSpPr>
          <p:cNvPr id="128" name="Textfeld 127"/>
          <p:cNvSpPr txBox="1"/>
          <p:nvPr/>
        </p:nvSpPr>
        <p:spPr>
          <a:xfrm>
            <a:off x="541523" y="5661248"/>
            <a:ext cx="740239" cy="523220"/>
          </a:xfrm>
          <a:prstGeom prst="rect">
            <a:avLst/>
          </a:prstGeom>
          <a:solidFill>
            <a:srgbClr val="C00000"/>
          </a:solidFill>
        </p:spPr>
        <p:txBody>
          <a:bodyPr wrap="square" rtlCol="0">
            <a:spAutoFit/>
          </a:bodyPr>
          <a:lstStyle/>
          <a:p>
            <a:pPr algn="ctr"/>
            <a:r>
              <a:rPr lang="de-DE" sz="2800" b="1" dirty="0">
                <a:solidFill>
                  <a:schemeClr val="bg1"/>
                </a:solidFill>
              </a:rPr>
              <a:t>N</a:t>
            </a:r>
          </a:p>
        </p:txBody>
      </p:sp>
      <p:sp>
        <p:nvSpPr>
          <p:cNvPr id="129" name="Textfeld 128"/>
          <p:cNvSpPr txBox="1"/>
          <p:nvPr/>
        </p:nvSpPr>
        <p:spPr>
          <a:xfrm>
            <a:off x="7884368" y="5661248"/>
            <a:ext cx="740239" cy="523220"/>
          </a:xfrm>
          <a:prstGeom prst="rect">
            <a:avLst/>
          </a:prstGeom>
          <a:solidFill>
            <a:schemeClr val="accent1">
              <a:lumMod val="50000"/>
            </a:schemeClr>
          </a:solidFill>
        </p:spPr>
        <p:txBody>
          <a:bodyPr wrap="square" rtlCol="0">
            <a:spAutoFit/>
          </a:bodyPr>
          <a:lstStyle/>
          <a:p>
            <a:pPr algn="ctr"/>
            <a:r>
              <a:rPr lang="de-DE" sz="2800" b="1" dirty="0">
                <a:solidFill>
                  <a:schemeClr val="bg1"/>
                </a:solidFill>
              </a:rPr>
              <a:t>S</a:t>
            </a:r>
          </a:p>
        </p:txBody>
      </p:sp>
    </p:spTree>
    <p:extLst>
      <p:ext uri="{BB962C8B-B14F-4D97-AF65-F5344CB8AC3E}">
        <p14:creationId xmlns:p14="http://schemas.microsoft.com/office/powerpoint/2010/main" val="175307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500"/>
                                        <p:tgtEl>
                                          <p:spTgt spid="66"/>
                                        </p:tgtEl>
                                      </p:cBhvr>
                                    </p:animEffect>
                                  </p:childTnLst>
                                </p:cTn>
                              </p:par>
                              <p:par>
                                <p:cTn id="66" presetID="10" presetClass="entr" presetSubtype="0" fill="hold"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fade">
                                      <p:cBhvr>
                                        <p:cTn id="76" dur="500"/>
                                        <p:tgtEl>
                                          <p:spTgt spid="11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14"/>
                                        </p:tgtEl>
                                        <p:attrNameLst>
                                          <p:attrName>style.visibility</p:attrName>
                                        </p:attrNameLst>
                                      </p:cBhvr>
                                      <p:to>
                                        <p:strVal val="visible"/>
                                      </p:to>
                                    </p:set>
                                    <p:animEffect transition="in" filter="fade">
                                      <p:cBhvr>
                                        <p:cTn id="84" dur="500"/>
                                        <p:tgtEl>
                                          <p:spTgt spid="11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111"/>
                                        </p:tgtEl>
                                      </p:cBhvr>
                                    </p:animEffect>
                                    <p:set>
                                      <p:cBhvr>
                                        <p:cTn id="89" dur="1" fill="hold">
                                          <p:stCondLst>
                                            <p:cond delay="499"/>
                                          </p:stCondLst>
                                        </p:cTn>
                                        <p:tgtEl>
                                          <p:spTgt spid="111"/>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112"/>
                                        </p:tgtEl>
                                      </p:cBhvr>
                                    </p:animEffect>
                                    <p:set>
                                      <p:cBhvr>
                                        <p:cTn id="92" dur="1" fill="hold">
                                          <p:stCondLst>
                                            <p:cond delay="499"/>
                                          </p:stCondLst>
                                        </p:cTn>
                                        <p:tgtEl>
                                          <p:spTgt spid="112"/>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14"/>
                                        </p:tgtEl>
                                      </p:cBhvr>
                                    </p:animEffect>
                                    <p:set>
                                      <p:cBhvr>
                                        <p:cTn id="95" dur="1" fill="hold">
                                          <p:stCondLst>
                                            <p:cond delay="499"/>
                                          </p:stCondLst>
                                        </p:cTn>
                                        <p:tgtEl>
                                          <p:spTgt spid="11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500"/>
                                        <p:tgtEl>
                                          <p:spTgt spid="75"/>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9"/>
                                        </p:tgtEl>
                                        <p:attrNameLst>
                                          <p:attrName>style.visibility</p:attrName>
                                        </p:attrNameLst>
                                      </p:cBhvr>
                                      <p:to>
                                        <p:strVal val="visible"/>
                                      </p:to>
                                    </p:set>
                                    <p:animEffect transition="in" filter="fade">
                                      <p:cBhvr>
                                        <p:cTn id="109" dur="500"/>
                                        <p:tgtEl>
                                          <p:spTgt spid="7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80"/>
                                        </p:tgtEl>
                                        <p:attrNameLst>
                                          <p:attrName>style.visibility</p:attrName>
                                        </p:attrNameLst>
                                      </p:cBhvr>
                                      <p:to>
                                        <p:strVal val="visible"/>
                                      </p:to>
                                    </p:set>
                                    <p:animEffect transition="in" filter="fade">
                                      <p:cBhvr>
                                        <p:cTn id="114" dur="500"/>
                                        <p:tgtEl>
                                          <p:spTgt spid="8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500"/>
                                        <p:tgtEl>
                                          <p:spTgt spid="84"/>
                                        </p:tgtEl>
                                      </p:cBhvr>
                                    </p:animEffect>
                                  </p:childTnLst>
                                </p:cTn>
                              </p:par>
                              <p:par>
                                <p:cTn id="118" presetID="10" presetClass="entr" presetSubtype="0" fill="hold" nodeType="with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fade">
                                      <p:cBhvr>
                                        <p:cTn id="120" dur="500"/>
                                        <p:tgtEl>
                                          <p:spTgt spid="8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8"/>
                                        </p:tgtEl>
                                        <p:attrNameLst>
                                          <p:attrName>style.visibility</p:attrName>
                                        </p:attrNameLst>
                                      </p:cBhvr>
                                      <p:to>
                                        <p:strVal val="visible"/>
                                      </p:to>
                                    </p:set>
                                    <p:animEffect transition="in" filter="fade">
                                      <p:cBhvr>
                                        <p:cTn id="123" dur="500"/>
                                        <p:tgtEl>
                                          <p:spTgt spid="8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89"/>
                                        </p:tgtEl>
                                        <p:attrNameLst>
                                          <p:attrName>style.visibility</p:attrName>
                                        </p:attrNameLst>
                                      </p:cBhvr>
                                      <p:to>
                                        <p:strVal val="visible"/>
                                      </p:to>
                                    </p:set>
                                    <p:animEffect transition="in" filter="fade">
                                      <p:cBhvr>
                                        <p:cTn id="128" dur="500"/>
                                        <p:tgtEl>
                                          <p:spTgt spid="8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animEffect transition="in" filter="fade">
                                      <p:cBhvr>
                                        <p:cTn id="131" dur="500"/>
                                        <p:tgtEl>
                                          <p:spTgt spid="93"/>
                                        </p:tgtEl>
                                      </p:cBhvr>
                                    </p:animEffect>
                                  </p:childTnLst>
                                </p:cTn>
                              </p:par>
                              <p:par>
                                <p:cTn id="132" presetID="10" presetClass="entr" presetSubtype="0" fill="hold" nodeType="withEffect">
                                  <p:stCondLst>
                                    <p:cond delay="0"/>
                                  </p:stCondLst>
                                  <p:childTnLst>
                                    <p:set>
                                      <p:cBhvr>
                                        <p:cTn id="133" dur="1" fill="hold">
                                          <p:stCondLst>
                                            <p:cond delay="0"/>
                                          </p:stCondLst>
                                        </p:cTn>
                                        <p:tgtEl>
                                          <p:spTgt spid="94"/>
                                        </p:tgtEl>
                                        <p:attrNameLst>
                                          <p:attrName>style.visibility</p:attrName>
                                        </p:attrNameLst>
                                      </p:cBhvr>
                                      <p:to>
                                        <p:strVal val="visible"/>
                                      </p:to>
                                    </p:set>
                                    <p:animEffect transition="in" filter="fade">
                                      <p:cBhvr>
                                        <p:cTn id="134" dur="500"/>
                                        <p:tgtEl>
                                          <p:spTgt spid="9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97"/>
                                        </p:tgtEl>
                                        <p:attrNameLst>
                                          <p:attrName>style.visibility</p:attrName>
                                        </p:attrNameLst>
                                      </p:cBhvr>
                                      <p:to>
                                        <p:strVal val="visible"/>
                                      </p:to>
                                    </p:set>
                                    <p:animEffect transition="in" filter="fade">
                                      <p:cBhvr>
                                        <p:cTn id="137" dur="500"/>
                                        <p:tgtEl>
                                          <p:spTgt spid="97"/>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98"/>
                                        </p:tgtEl>
                                        <p:attrNameLst>
                                          <p:attrName>style.visibility</p:attrName>
                                        </p:attrNameLst>
                                      </p:cBhvr>
                                      <p:to>
                                        <p:strVal val="visible"/>
                                      </p:to>
                                    </p:set>
                                    <p:animEffect transition="in" filter="fade">
                                      <p:cBhvr>
                                        <p:cTn id="142" dur="500"/>
                                        <p:tgtEl>
                                          <p:spTgt spid="9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2"/>
                                        </p:tgtEl>
                                        <p:attrNameLst>
                                          <p:attrName>style.visibility</p:attrName>
                                        </p:attrNameLst>
                                      </p:cBhvr>
                                      <p:to>
                                        <p:strVal val="visible"/>
                                      </p:to>
                                    </p:set>
                                    <p:animEffect transition="in" filter="fade">
                                      <p:cBhvr>
                                        <p:cTn id="145" dur="500"/>
                                        <p:tgtEl>
                                          <p:spTgt spid="102"/>
                                        </p:tgtEl>
                                      </p:cBhvr>
                                    </p:animEffect>
                                  </p:childTnLst>
                                </p:cTn>
                              </p:par>
                              <p:par>
                                <p:cTn id="146" presetID="10" presetClass="entr" presetSubtype="0" fill="hold" nodeType="withEffect">
                                  <p:stCondLst>
                                    <p:cond delay="0"/>
                                  </p:stCondLst>
                                  <p:childTnLst>
                                    <p:set>
                                      <p:cBhvr>
                                        <p:cTn id="147" dur="1" fill="hold">
                                          <p:stCondLst>
                                            <p:cond delay="0"/>
                                          </p:stCondLst>
                                        </p:cTn>
                                        <p:tgtEl>
                                          <p:spTgt spid="103"/>
                                        </p:tgtEl>
                                        <p:attrNameLst>
                                          <p:attrName>style.visibility</p:attrName>
                                        </p:attrNameLst>
                                      </p:cBhvr>
                                      <p:to>
                                        <p:strVal val="visible"/>
                                      </p:to>
                                    </p:set>
                                    <p:animEffect transition="in" filter="fade">
                                      <p:cBhvr>
                                        <p:cTn id="148" dur="500"/>
                                        <p:tgtEl>
                                          <p:spTgt spid="10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6"/>
                                        </p:tgtEl>
                                        <p:attrNameLst>
                                          <p:attrName>style.visibility</p:attrName>
                                        </p:attrNameLst>
                                      </p:cBhvr>
                                      <p:to>
                                        <p:strVal val="visible"/>
                                      </p:to>
                                    </p:set>
                                    <p:animEffect transition="in" filter="fade">
                                      <p:cBhvr>
                                        <p:cTn id="151" dur="500"/>
                                        <p:tgtEl>
                                          <p:spTgt spid="106"/>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121"/>
                                        </p:tgtEl>
                                        <p:attrNameLst>
                                          <p:attrName>style.visibility</p:attrName>
                                        </p:attrNameLst>
                                      </p:cBhvr>
                                      <p:to>
                                        <p:strVal val="visible"/>
                                      </p:to>
                                    </p:set>
                                    <p:animEffect transition="in" filter="fade">
                                      <p:cBhvr>
                                        <p:cTn id="156" dur="500"/>
                                        <p:tgtEl>
                                          <p:spTgt spid="121"/>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20"/>
                                        </p:tgtEl>
                                        <p:attrNameLst>
                                          <p:attrName>style.visibility</p:attrName>
                                        </p:attrNameLst>
                                      </p:cBhvr>
                                      <p:to>
                                        <p:strVal val="visible"/>
                                      </p:to>
                                    </p:set>
                                    <p:animEffect transition="in" filter="fade">
                                      <p:cBhvr>
                                        <p:cTn id="159" dur="500"/>
                                        <p:tgtEl>
                                          <p:spTgt spid="120"/>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123"/>
                                        </p:tgtEl>
                                        <p:attrNameLst>
                                          <p:attrName>style.visibility</p:attrName>
                                        </p:attrNameLst>
                                      </p:cBhvr>
                                      <p:to>
                                        <p:strVal val="visible"/>
                                      </p:to>
                                    </p:set>
                                    <p:animEffect transition="in" filter="fade">
                                      <p:cBhvr>
                                        <p:cTn id="164" dur="500"/>
                                        <p:tgtEl>
                                          <p:spTgt spid="123"/>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27"/>
                                        </p:tgtEl>
                                        <p:attrNameLst>
                                          <p:attrName>style.visibility</p:attrName>
                                        </p:attrNameLst>
                                      </p:cBhvr>
                                      <p:to>
                                        <p:strVal val="visible"/>
                                      </p:to>
                                    </p:set>
                                    <p:animEffect transition="in" filter="fade">
                                      <p:cBhvr>
                                        <p:cTn id="169" dur="500"/>
                                        <p:tgtEl>
                                          <p:spTgt spid="127"/>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128"/>
                                        </p:tgtEl>
                                        <p:attrNameLst>
                                          <p:attrName>style.visibility</p:attrName>
                                        </p:attrNameLst>
                                      </p:cBhvr>
                                      <p:to>
                                        <p:strVal val="visible"/>
                                      </p:to>
                                    </p:set>
                                    <p:animEffect transition="in" filter="fade">
                                      <p:cBhvr>
                                        <p:cTn id="174" dur="500"/>
                                        <p:tgtEl>
                                          <p:spTgt spid="128"/>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29"/>
                                        </p:tgtEl>
                                        <p:attrNameLst>
                                          <p:attrName>style.visibility</p:attrName>
                                        </p:attrNameLst>
                                      </p:cBhvr>
                                      <p:to>
                                        <p:strVal val="visible"/>
                                      </p:to>
                                    </p:set>
                                    <p:animEffect transition="in" filter="fade">
                                      <p:cBhvr>
                                        <p:cTn id="17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7" grpId="0" animBg="1"/>
      <p:bldP spid="39" grpId="0" animBg="1"/>
      <p:bldP spid="43" grpId="0" animBg="1"/>
      <p:bldP spid="48" grpId="0" animBg="1"/>
      <p:bldP spid="52" grpId="0" animBg="1"/>
      <p:bldP spid="57" grpId="0" animBg="1"/>
      <p:bldP spid="61" grpId="0" animBg="1"/>
      <p:bldP spid="66" grpId="0" animBg="1"/>
      <p:bldP spid="70" grpId="0" animBg="1"/>
      <p:bldP spid="75" grpId="0" animBg="1"/>
      <p:bldP spid="79" grpId="0" animBg="1"/>
      <p:bldP spid="84" grpId="0" animBg="1"/>
      <p:bldP spid="88" grpId="0" animBg="1"/>
      <p:bldP spid="93" grpId="0" animBg="1"/>
      <p:bldP spid="97" grpId="0" animBg="1"/>
      <p:bldP spid="102" grpId="0" animBg="1"/>
      <p:bldP spid="106" grpId="0" animBg="1"/>
      <p:bldP spid="111" grpId="0" animBg="1"/>
      <p:bldP spid="111" grpId="1" animBg="1"/>
      <p:bldP spid="112" grpId="0" animBg="1"/>
      <p:bldP spid="112" grpId="1" animBg="1"/>
      <p:bldP spid="120" grpId="0" animBg="1"/>
      <p:bldP spid="121" grpId="0" animBg="1"/>
      <p:bldP spid="127" grpId="0" animBg="1"/>
      <p:bldP spid="128" grpId="0" animBg="1"/>
      <p:bldP spid="1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43490" y="1027664"/>
            <a:ext cx="5630777" cy="1143000"/>
          </a:xfrm>
        </p:spPr>
        <p:txBody>
          <a:bodyPr>
            <a:normAutofit fontScale="90000"/>
          </a:bodyPr>
          <a:lstStyle/>
          <a:p>
            <a:r>
              <a:rPr lang="de-DE" dirty="0"/>
              <a:t>Magnetfeld von Elektro-magneten</a:t>
            </a:r>
          </a:p>
        </p:txBody>
      </p:sp>
      <p:pic>
        <p:nvPicPr>
          <p:cNvPr id="3074"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329143"/>
            <a:ext cx="5184576" cy="4124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49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43490" y="764704"/>
            <a:ext cx="7024744" cy="1143000"/>
          </a:xfrm>
        </p:spPr>
        <p:txBody>
          <a:bodyPr>
            <a:normAutofit fontScale="90000"/>
          </a:bodyPr>
          <a:lstStyle/>
          <a:p>
            <a:r>
              <a:rPr lang="de-DE" dirty="0"/>
              <a:t>Magnetische Körper</a:t>
            </a:r>
            <a:br>
              <a:rPr lang="de-DE" dirty="0"/>
            </a:br>
            <a:endParaRPr lang="de-DE" dirty="0"/>
          </a:p>
        </p:txBody>
      </p:sp>
      <p:sp>
        <p:nvSpPr>
          <p:cNvPr id="3" name="Inhaltsplatzhalter 2"/>
          <p:cNvSpPr>
            <a:spLocks noGrp="1"/>
          </p:cNvSpPr>
          <p:nvPr>
            <p:ph idx="1"/>
          </p:nvPr>
        </p:nvSpPr>
        <p:spPr>
          <a:xfrm>
            <a:off x="683568" y="1412776"/>
            <a:ext cx="7704856" cy="1872208"/>
          </a:xfrm>
          <a:ln w="25400">
            <a:solidFill>
              <a:srgbClr val="C00000"/>
            </a:solidFill>
          </a:ln>
        </p:spPr>
        <p:txBody>
          <a:bodyPr>
            <a:normAutofit/>
          </a:bodyPr>
          <a:lstStyle/>
          <a:p>
            <a:pPr marL="68580" indent="0">
              <a:buNone/>
            </a:pPr>
            <a:r>
              <a:rPr lang="de-DE" sz="2200" dirty="0"/>
              <a:t>Zwischen einem Magneten und Körpern aus Eisen, Nickel, </a:t>
            </a:r>
            <a:r>
              <a:rPr lang="de-DE" sz="2200" dirty="0" err="1"/>
              <a:t>Cobalt</a:t>
            </a:r>
            <a:r>
              <a:rPr lang="de-DE" sz="2200" dirty="0"/>
              <a:t>, Neodym-Eisen-Bor und bestimmten keramischen Werkstoffen (so genannte Ferrite) oder stromdurchflossenen Leitern wirken magnetische Kräfte. </a:t>
            </a:r>
          </a:p>
        </p:txBody>
      </p:sp>
      <p:pic>
        <p:nvPicPr>
          <p:cNvPr id="2050" name="Picture 2" descr="Ähnliches F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498" y="4797152"/>
            <a:ext cx="1353420" cy="100786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3124803" y="5805018"/>
            <a:ext cx="1087157" cy="461665"/>
          </a:xfrm>
          <a:prstGeom prst="rect">
            <a:avLst/>
          </a:prstGeom>
          <a:noFill/>
        </p:spPr>
        <p:txBody>
          <a:bodyPr wrap="none" rtlCol="0">
            <a:spAutoFit/>
          </a:bodyPr>
          <a:lstStyle/>
          <a:p>
            <a:r>
              <a:rPr lang="de-DE" sz="2400" dirty="0"/>
              <a:t>Nickel</a:t>
            </a:r>
          </a:p>
        </p:txBody>
      </p:sp>
      <p:pic>
        <p:nvPicPr>
          <p:cNvPr id="2052" name="Picture 4" descr="Datei:Kobalt electrolytic and 1cm3 cub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562" y="3429000"/>
            <a:ext cx="1459372" cy="972306"/>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1002343" y="4365104"/>
            <a:ext cx="1135247" cy="430887"/>
          </a:xfrm>
          <a:prstGeom prst="rect">
            <a:avLst/>
          </a:prstGeom>
          <a:noFill/>
        </p:spPr>
        <p:txBody>
          <a:bodyPr wrap="none" rtlCol="0">
            <a:spAutoFit/>
          </a:bodyPr>
          <a:lstStyle/>
          <a:p>
            <a:r>
              <a:rPr lang="de-DE" sz="2200" dirty="0" err="1"/>
              <a:t>Cobalt</a:t>
            </a:r>
            <a:endParaRPr lang="de-DE" sz="2200" dirty="0"/>
          </a:p>
        </p:txBody>
      </p:sp>
      <p:pic>
        <p:nvPicPr>
          <p:cNvPr id="2054" name="Picture 6" descr="Ähnliches Fo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6123" y="3429000"/>
            <a:ext cx="1707468" cy="97230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3203848" y="4365104"/>
            <a:ext cx="854721" cy="430887"/>
          </a:xfrm>
          <a:prstGeom prst="rect">
            <a:avLst/>
          </a:prstGeom>
          <a:noFill/>
        </p:spPr>
        <p:txBody>
          <a:bodyPr wrap="none" rtlCol="0">
            <a:spAutoFit/>
          </a:bodyPr>
          <a:lstStyle/>
          <a:p>
            <a:r>
              <a:rPr lang="de-DE" sz="2200" dirty="0"/>
              <a:t>Eisen</a:t>
            </a:r>
          </a:p>
        </p:txBody>
      </p:sp>
      <p:pic>
        <p:nvPicPr>
          <p:cNvPr id="2058" name="Picture 10" descr="Bildergebnis für ferri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708" y="4797152"/>
            <a:ext cx="1561080" cy="11341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1070471" y="5805264"/>
            <a:ext cx="1085554" cy="461665"/>
          </a:xfrm>
          <a:prstGeom prst="rect">
            <a:avLst/>
          </a:prstGeom>
          <a:noFill/>
        </p:spPr>
        <p:txBody>
          <a:bodyPr wrap="none" rtlCol="0">
            <a:spAutoFit/>
          </a:bodyPr>
          <a:lstStyle/>
          <a:p>
            <a:r>
              <a:rPr lang="de-DE" sz="2400" dirty="0"/>
              <a:t>Ferrite</a:t>
            </a: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5176" y="3491565"/>
            <a:ext cx="3757264" cy="1917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feld 12"/>
          <p:cNvSpPr txBox="1"/>
          <p:nvPr/>
        </p:nvSpPr>
        <p:spPr>
          <a:xfrm>
            <a:off x="4842254" y="5445224"/>
            <a:ext cx="3623108" cy="430887"/>
          </a:xfrm>
          <a:prstGeom prst="rect">
            <a:avLst/>
          </a:prstGeom>
          <a:noFill/>
        </p:spPr>
        <p:txBody>
          <a:bodyPr wrap="none" rtlCol="0">
            <a:spAutoFit/>
          </a:bodyPr>
          <a:lstStyle/>
          <a:p>
            <a:r>
              <a:rPr lang="de-DE" sz="2200" dirty="0"/>
              <a:t>stromdurchflossene Leiter</a:t>
            </a:r>
          </a:p>
        </p:txBody>
      </p:sp>
    </p:spTree>
    <p:extLst>
      <p:ext uri="{BB962C8B-B14F-4D97-AF65-F5344CB8AC3E}">
        <p14:creationId xmlns:p14="http://schemas.microsoft.com/office/powerpoint/2010/main" val="974021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43490" y="1027664"/>
            <a:ext cx="5630777" cy="1143000"/>
          </a:xfrm>
        </p:spPr>
        <p:txBody>
          <a:bodyPr>
            <a:normAutofit fontScale="90000"/>
          </a:bodyPr>
          <a:lstStyle/>
          <a:p>
            <a:r>
              <a:rPr lang="de-DE" dirty="0"/>
              <a:t>Magnetfeld von Elektro-magneten</a:t>
            </a:r>
          </a:p>
        </p:txBody>
      </p:sp>
      <p:sp>
        <p:nvSpPr>
          <p:cNvPr id="7" name="Inhaltsplatzhalter 2"/>
          <p:cNvSpPr>
            <a:spLocks noGrp="1"/>
          </p:cNvSpPr>
          <p:nvPr>
            <p:ph idx="1"/>
          </p:nvPr>
        </p:nvSpPr>
        <p:spPr>
          <a:xfrm>
            <a:off x="1115616" y="2708920"/>
            <a:ext cx="6768752" cy="1512168"/>
          </a:xfrm>
          <a:ln w="25400">
            <a:solidFill>
              <a:srgbClr val="C00000"/>
            </a:solidFill>
          </a:ln>
        </p:spPr>
        <p:txBody>
          <a:bodyPr>
            <a:noAutofit/>
          </a:bodyPr>
          <a:lstStyle/>
          <a:p>
            <a:pPr marL="68580" indent="0">
              <a:buNone/>
            </a:pPr>
            <a:r>
              <a:rPr lang="de-DE" dirty="0"/>
              <a:t>Das Magnetfeld einer stromdurchflossenen Spule gleicht dem eines Stabmagneten. Im Inneren der Spule herrscht annähernd ein homogenes Magnetfeld. </a:t>
            </a: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238" y="895711"/>
            <a:ext cx="1573178" cy="1678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174" y="4293096"/>
            <a:ext cx="2276186" cy="2131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4365104"/>
            <a:ext cx="3600400" cy="2094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feld 12"/>
          <p:cNvSpPr txBox="1"/>
          <p:nvPr/>
        </p:nvSpPr>
        <p:spPr>
          <a:xfrm>
            <a:off x="1043608" y="2175247"/>
            <a:ext cx="1003801" cy="461665"/>
          </a:xfrm>
          <a:prstGeom prst="rect">
            <a:avLst/>
          </a:prstGeom>
          <a:noFill/>
        </p:spPr>
        <p:txBody>
          <a:bodyPr wrap="none" rtlCol="0">
            <a:spAutoFit/>
          </a:bodyPr>
          <a:lstStyle/>
          <a:p>
            <a:r>
              <a:rPr lang="de-DE" sz="2400" b="1" u="sng" dirty="0"/>
              <a:t>Spule</a:t>
            </a:r>
          </a:p>
        </p:txBody>
      </p:sp>
    </p:spTree>
    <p:extLst>
      <p:ext uri="{BB962C8B-B14F-4D97-AF65-F5344CB8AC3E}">
        <p14:creationId xmlns:p14="http://schemas.microsoft.com/office/powerpoint/2010/main" val="4029092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Magnetische Flussdichte</a:t>
            </a:r>
            <a:br>
              <a:rPr lang="de-DE" dirty="0"/>
            </a:br>
            <a:endParaRPr lang="de-DE" dirty="0"/>
          </a:p>
        </p:txBody>
      </p:sp>
      <mc:AlternateContent xmlns:mc="http://schemas.openxmlformats.org/markup-compatibility/2006" xmlns:a14="http://schemas.microsoft.com/office/drawing/2010/main">
        <mc:Choice Requires="a14">
          <p:sp>
            <p:nvSpPr>
              <p:cNvPr id="5" name="Inhaltsplatzhalter 2"/>
              <p:cNvSpPr>
                <a:spLocks noGrp="1"/>
              </p:cNvSpPr>
              <p:nvPr>
                <p:ph idx="1"/>
              </p:nvPr>
            </p:nvSpPr>
            <p:spPr>
              <a:xfrm>
                <a:off x="1043492" y="2323652"/>
                <a:ext cx="6777317" cy="2833540"/>
              </a:xfrm>
              <a:noFill/>
              <a:ln w="25400">
                <a:solidFill>
                  <a:srgbClr val="C00000"/>
                </a:solidFill>
              </a:ln>
            </p:spPr>
            <p:txBody>
              <a:bodyPr>
                <a:normAutofit/>
              </a:bodyPr>
              <a:lstStyle/>
              <a:p>
                <a:pPr marL="68580" indent="0">
                  <a:buNone/>
                </a:pPr>
                <a:r>
                  <a:rPr lang="de-DE" dirty="0"/>
                  <a:t>Die magnetische Flussdichte ist ein Maß für die magnetische Kraftwirkung eines Magnetfeldes.</a:t>
                </a:r>
              </a:p>
              <a:p>
                <a:pPr marL="68580" indent="0">
                  <a:buNone/>
                </a:pPr>
                <a:br>
                  <a:rPr lang="de-DE" dirty="0"/>
                </a:br>
                <a:r>
                  <a:rPr lang="de-DE" dirty="0"/>
                  <a:t>Formelzeichen (Symbol): </a:t>
                </a:r>
                <a14:m>
                  <m:oMath xmlns:m="http://schemas.openxmlformats.org/officeDocument/2006/math">
                    <m:r>
                      <a:rPr lang="de-DE" b="0" i="1" smtClean="0">
                        <a:latin typeface="Cambria Math"/>
                      </a:rPr>
                      <m:t>𝐵</m:t>
                    </m:r>
                  </m:oMath>
                </a14:m>
                <a:endParaRPr lang="de-DE" dirty="0"/>
              </a:p>
              <a:p>
                <a:pPr marL="68580" indent="0">
                  <a:buNone/>
                </a:pPr>
                <a:r>
                  <a:rPr lang="de-DE" dirty="0"/>
                  <a:t>Einheit: [</a:t>
                </a:r>
                <a14:m>
                  <m:oMath xmlns:m="http://schemas.openxmlformats.org/officeDocument/2006/math">
                    <m:r>
                      <a:rPr lang="de-DE" b="0" i="1" smtClean="0">
                        <a:latin typeface="Cambria Math"/>
                      </a:rPr>
                      <m:t>𝐵</m:t>
                    </m:r>
                  </m:oMath>
                </a14:m>
                <a:r>
                  <a:rPr lang="de-DE" dirty="0"/>
                  <a:t>] = 1</a:t>
                </a:r>
                <a:r>
                  <a:rPr lang="de-DE" baseline="-25000" dirty="0"/>
                  <a:t> </a:t>
                </a:r>
                <a:r>
                  <a:rPr lang="de-DE" dirty="0"/>
                  <a:t>T (ein Tesla); 1</a:t>
                </a:r>
                <a:r>
                  <a:rPr lang="de-DE" baseline="-25000" dirty="0"/>
                  <a:t> </a:t>
                </a:r>
                <a:r>
                  <a:rPr lang="de-DE" dirty="0"/>
                  <a:t>T = </a:t>
                </a:r>
                <a14:m>
                  <m:oMath xmlns:m="http://schemas.openxmlformats.org/officeDocument/2006/math">
                    <m:f>
                      <m:fPr>
                        <m:ctrlPr>
                          <a:rPr lang="de-DE" i="1" smtClean="0">
                            <a:latin typeface="Cambria Math" panose="02040503050406030204" pitchFamily="18" charset="0"/>
                          </a:rPr>
                        </m:ctrlPr>
                      </m:fPr>
                      <m:num>
                        <m:r>
                          <m:rPr>
                            <m:sty m:val="p"/>
                          </m:rPr>
                          <a:rPr lang="de-DE" b="0" i="0" smtClean="0">
                            <a:latin typeface="Cambria Math"/>
                          </a:rPr>
                          <m:t>N</m:t>
                        </m:r>
                      </m:num>
                      <m:den>
                        <m:r>
                          <m:rPr>
                            <m:sty m:val="p"/>
                          </m:rPr>
                          <a:rPr lang="de-DE" b="0" i="0" smtClean="0">
                            <a:latin typeface="Cambria Math"/>
                          </a:rPr>
                          <m:t>Am</m:t>
                        </m:r>
                      </m:den>
                    </m:f>
                  </m:oMath>
                </a14:m>
                <a:endParaRPr lang="de-DE" dirty="0"/>
              </a:p>
              <a:p>
                <a:pPr marL="68580" indent="0">
                  <a:buNone/>
                </a:pPr>
                <a:endParaRPr lang="de-DE" sz="2000" dirty="0"/>
              </a:p>
            </p:txBody>
          </p:sp>
        </mc:Choice>
        <mc:Fallback xmlns="">
          <p:sp>
            <p:nvSpPr>
              <p:cNvPr id="5" name="Inhaltsplatzhalter 2"/>
              <p:cNvSpPr>
                <a:spLocks noGrp="1" noRot="1" noChangeAspect="1" noMove="1" noResize="1" noEditPoints="1" noAdjustHandles="1" noChangeArrowheads="1" noChangeShapeType="1" noTextEdit="1"/>
              </p:cNvSpPr>
              <p:nvPr>
                <p:ph idx="1"/>
              </p:nvPr>
            </p:nvSpPr>
            <p:spPr>
              <a:xfrm>
                <a:off x="1043492" y="2323652"/>
                <a:ext cx="6777317" cy="2833540"/>
              </a:xfrm>
              <a:blipFill rotWithShape="1">
                <a:blip r:embed="rId2"/>
                <a:stretch>
                  <a:fillRect l="-179" t="-1279"/>
                </a:stretch>
              </a:blipFill>
              <a:ln w="25400">
                <a:solidFill>
                  <a:srgbClr val="C0000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B36F42A5-8F30-E54F-0AE7-B1071059F73D}"/>
                  </a:ext>
                </a:extLst>
              </p:cNvPr>
              <p:cNvSpPr txBox="1"/>
              <p:nvPr/>
            </p:nvSpPr>
            <p:spPr>
              <a:xfrm>
                <a:off x="767411" y="5310180"/>
                <a:ext cx="7691977" cy="769441"/>
              </a:xfrm>
              <a:prstGeom prst="rect">
                <a:avLst/>
              </a:prstGeom>
              <a:noFill/>
            </p:spPr>
            <p:txBody>
              <a:bodyPr wrap="none" rtlCol="0">
                <a:spAutoFit/>
              </a:bodyPr>
              <a:lstStyle/>
              <a:p>
                <a:r>
                  <a:rPr lang="de-DE" sz="2200" dirty="0">
                    <a:solidFill>
                      <a:schemeClr val="tx2"/>
                    </a:solidFill>
                  </a:rPr>
                  <a:t>Zusammenhang zwischen magnetischer </a:t>
                </a:r>
                <a:br>
                  <a:rPr lang="de-DE" sz="2200" dirty="0">
                    <a:solidFill>
                      <a:schemeClr val="tx2"/>
                    </a:solidFill>
                  </a:rPr>
                </a:br>
                <a:r>
                  <a:rPr lang="de-DE" sz="2200" dirty="0">
                    <a:solidFill>
                      <a:schemeClr val="tx2"/>
                    </a:solidFill>
                  </a:rPr>
                  <a:t>Feldstärke </a:t>
                </a:r>
                <a14:m>
                  <m:oMath xmlns:m="http://schemas.openxmlformats.org/officeDocument/2006/math">
                    <m:r>
                      <a:rPr lang="de-DE" sz="2200" i="1" dirty="0" smtClean="0">
                        <a:solidFill>
                          <a:schemeClr val="tx2"/>
                        </a:solidFill>
                        <a:latin typeface="Cambria Math" panose="02040503050406030204" pitchFamily="18" charset="0"/>
                      </a:rPr>
                      <m:t>𝐻</m:t>
                    </m:r>
                  </m:oMath>
                </a14:m>
                <a:r>
                  <a:rPr lang="de-DE" sz="2200" i="1" dirty="0">
                    <a:solidFill>
                      <a:schemeClr val="tx2"/>
                    </a:solidFill>
                  </a:rPr>
                  <a:t> </a:t>
                </a:r>
                <a:r>
                  <a:rPr lang="de-DE" sz="2200" dirty="0">
                    <a:solidFill>
                      <a:schemeClr val="tx2"/>
                    </a:solidFill>
                  </a:rPr>
                  <a:t>und magnetischer Flussdichte </a:t>
                </a:r>
                <a14:m>
                  <m:oMath xmlns:m="http://schemas.openxmlformats.org/officeDocument/2006/math">
                    <m:r>
                      <a:rPr lang="de-DE" sz="2200" i="1" dirty="0" smtClean="0">
                        <a:solidFill>
                          <a:schemeClr val="tx2"/>
                        </a:solidFill>
                        <a:latin typeface="Cambria Math" panose="02040503050406030204" pitchFamily="18" charset="0"/>
                      </a:rPr>
                      <m:t>𝐵</m:t>
                    </m:r>
                  </m:oMath>
                </a14:m>
                <a:r>
                  <a:rPr lang="de-DE" sz="2200" i="1" dirty="0">
                    <a:solidFill>
                      <a:schemeClr val="tx2"/>
                    </a:solidFill>
                  </a:rPr>
                  <a:t>: </a:t>
                </a:r>
                <a14:m>
                  <m:oMath xmlns:m="http://schemas.openxmlformats.org/officeDocument/2006/math">
                    <m:r>
                      <a:rPr lang="de-DE" sz="2200" b="0" i="1" smtClean="0">
                        <a:solidFill>
                          <a:schemeClr val="tx2"/>
                        </a:solidFill>
                        <a:latin typeface="Cambria Math" panose="02040503050406030204" pitchFamily="18" charset="0"/>
                      </a:rPr>
                      <m:t>𝐵</m:t>
                    </m:r>
                    <m:r>
                      <a:rPr lang="de-DE" sz="2200" b="0" i="1" smtClean="0">
                        <a:solidFill>
                          <a:schemeClr val="tx2"/>
                        </a:solidFill>
                        <a:latin typeface="Cambria Math" panose="02040503050406030204" pitchFamily="18" charset="0"/>
                      </a:rPr>
                      <m:t>=</m:t>
                    </m:r>
                    <m:sSub>
                      <m:sSubPr>
                        <m:ctrlPr>
                          <a:rPr lang="de-DE" sz="2200" b="0" i="1" smtClean="0">
                            <a:solidFill>
                              <a:schemeClr val="tx2"/>
                            </a:solidFill>
                            <a:latin typeface="Cambria Math" panose="02040503050406030204" pitchFamily="18" charset="0"/>
                          </a:rPr>
                        </m:ctrlPr>
                      </m:sSubPr>
                      <m:e>
                        <m:r>
                          <a:rPr lang="el-GR" sz="2200" b="0" i="1" smtClean="0">
                            <a:solidFill>
                              <a:schemeClr val="tx2"/>
                            </a:solidFill>
                            <a:latin typeface="Cambria Math" panose="02040503050406030204" pitchFamily="18" charset="0"/>
                          </a:rPr>
                          <m:t>𝜇</m:t>
                        </m:r>
                      </m:e>
                      <m:sub>
                        <m:r>
                          <a:rPr lang="de-DE" sz="2200" b="0" i="1" smtClean="0">
                            <a:solidFill>
                              <a:schemeClr val="tx2"/>
                            </a:solidFill>
                            <a:latin typeface="Cambria Math" panose="02040503050406030204" pitchFamily="18" charset="0"/>
                          </a:rPr>
                          <m:t>0</m:t>
                        </m:r>
                      </m:sub>
                    </m:sSub>
                    <m:sSub>
                      <m:sSubPr>
                        <m:ctrlPr>
                          <a:rPr lang="de-DE" sz="2200" i="1">
                            <a:solidFill>
                              <a:schemeClr val="tx2"/>
                            </a:solidFill>
                            <a:latin typeface="Cambria Math" panose="02040503050406030204" pitchFamily="18" charset="0"/>
                          </a:rPr>
                        </m:ctrlPr>
                      </m:sSubPr>
                      <m:e>
                        <m:r>
                          <a:rPr lang="el-GR" sz="2200" i="1">
                            <a:solidFill>
                              <a:schemeClr val="tx2"/>
                            </a:solidFill>
                            <a:latin typeface="Cambria Math" panose="02040503050406030204" pitchFamily="18" charset="0"/>
                          </a:rPr>
                          <m:t>𝜇</m:t>
                        </m:r>
                      </m:e>
                      <m:sub>
                        <m:r>
                          <a:rPr lang="de-DE" sz="2200" b="0" i="1" smtClean="0">
                            <a:solidFill>
                              <a:schemeClr val="tx2"/>
                            </a:solidFill>
                            <a:latin typeface="Cambria Math" panose="02040503050406030204" pitchFamily="18" charset="0"/>
                          </a:rPr>
                          <m:t>𝑟</m:t>
                        </m:r>
                      </m:sub>
                    </m:sSub>
                    <m:r>
                      <a:rPr lang="de-DE" sz="2200" b="0" i="1" smtClean="0">
                        <a:solidFill>
                          <a:schemeClr val="tx2"/>
                        </a:solidFill>
                        <a:latin typeface="Cambria Math" panose="02040503050406030204" pitchFamily="18" charset="0"/>
                      </a:rPr>
                      <m:t>𝐻</m:t>
                    </m:r>
                  </m:oMath>
                </a14:m>
                <a:endParaRPr lang="de-DE" sz="2200" i="1" dirty="0">
                  <a:solidFill>
                    <a:schemeClr val="tx2"/>
                  </a:solidFill>
                </a:endParaRPr>
              </a:p>
            </p:txBody>
          </p:sp>
        </mc:Choice>
        <mc:Fallback xmlns="">
          <p:sp>
            <p:nvSpPr>
              <p:cNvPr id="3" name="Textfeld 2">
                <a:extLst>
                  <a:ext uri="{FF2B5EF4-FFF2-40B4-BE49-F238E27FC236}">
                    <a16:creationId xmlns:a16="http://schemas.microsoft.com/office/drawing/2014/main" id="{B36F42A5-8F30-E54F-0AE7-B1071059F73D}"/>
                  </a:ext>
                </a:extLst>
              </p:cNvPr>
              <p:cNvSpPr txBox="1">
                <a:spLocks noRot="1" noChangeAspect="1" noMove="1" noResize="1" noEditPoints="1" noAdjustHandles="1" noChangeArrowheads="1" noChangeShapeType="1" noTextEdit="1"/>
              </p:cNvSpPr>
              <p:nvPr/>
            </p:nvSpPr>
            <p:spPr>
              <a:xfrm>
                <a:off x="767411" y="5310180"/>
                <a:ext cx="7691977" cy="769441"/>
              </a:xfrm>
              <a:prstGeom prst="rect">
                <a:avLst/>
              </a:prstGeom>
              <a:blipFill>
                <a:blip r:embed="rId3"/>
                <a:stretch>
                  <a:fillRect l="-1030" t="-5556" b="-15873"/>
                </a:stretch>
              </a:blipFill>
            </p:spPr>
            <p:txBody>
              <a:bodyPr/>
              <a:lstStyle/>
              <a:p>
                <a:r>
                  <a:rPr lang="de-DE">
                    <a:noFill/>
                  </a:rPr>
                  <a:t> </a:t>
                </a:r>
              </a:p>
            </p:txBody>
          </p:sp>
        </mc:Fallback>
      </mc:AlternateContent>
    </p:spTree>
    <p:extLst>
      <p:ext uri="{BB962C8B-B14F-4D97-AF65-F5344CB8AC3E}">
        <p14:creationId xmlns:p14="http://schemas.microsoft.com/office/powerpoint/2010/main" val="905973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ogen 15"/>
          <p:cNvSpPr/>
          <p:nvPr/>
        </p:nvSpPr>
        <p:spPr>
          <a:xfrm rot="10800000">
            <a:off x="3829798"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22" name="Gruppieren 21"/>
          <p:cNvGrpSpPr/>
          <p:nvPr/>
        </p:nvGrpSpPr>
        <p:grpSpPr>
          <a:xfrm>
            <a:off x="6804248" y="1441102"/>
            <a:ext cx="1570501" cy="461665"/>
            <a:chOff x="6804248" y="1441102"/>
            <a:chExt cx="1570501" cy="461665"/>
          </a:xfrm>
        </p:grpSpPr>
        <p:grpSp>
          <p:nvGrpSpPr>
            <p:cNvPr id="17" name="Gruppieren 16"/>
            <p:cNvGrpSpPr/>
            <p:nvPr/>
          </p:nvGrpSpPr>
          <p:grpSpPr>
            <a:xfrm>
              <a:off x="6804248" y="1484784"/>
              <a:ext cx="372564" cy="372564"/>
              <a:chOff x="4415460" y="2552380"/>
              <a:chExt cx="1028364" cy="1028364"/>
            </a:xfrm>
            <a:solidFill>
              <a:srgbClr val="FFFF99"/>
            </a:solidFill>
          </p:grpSpPr>
          <p:sp>
            <p:nvSpPr>
              <p:cNvPr id="18" name="Ellipse 17"/>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 Verbindung 18"/>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feld 20"/>
            <p:cNvSpPr txBox="1"/>
            <p:nvPr/>
          </p:nvSpPr>
          <p:spPr>
            <a:xfrm>
              <a:off x="7236296" y="1441102"/>
              <a:ext cx="1138453" cy="461665"/>
            </a:xfrm>
            <a:prstGeom prst="rect">
              <a:avLst/>
            </a:prstGeom>
            <a:noFill/>
          </p:spPr>
          <p:txBody>
            <a:bodyPr wrap="none" rtlCol="0">
              <a:spAutoFit/>
            </a:bodyPr>
            <a:lstStyle/>
            <a:p>
              <a:r>
                <a:rPr lang="de-DE" sz="2400" dirty="0"/>
                <a:t>hinaus</a:t>
              </a:r>
            </a:p>
          </p:txBody>
        </p:sp>
      </p:grpSp>
      <p:sp>
        <p:nvSpPr>
          <p:cNvPr id="27" name="Bogen 26"/>
          <p:cNvSpPr/>
          <p:nvPr/>
        </p:nvSpPr>
        <p:spPr>
          <a:xfrm rot="10800000">
            <a:off x="5406354" y="2322592"/>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35" name="Gruppieren 34"/>
          <p:cNvGrpSpPr/>
          <p:nvPr/>
        </p:nvGrpSpPr>
        <p:grpSpPr>
          <a:xfrm>
            <a:off x="6802338" y="951111"/>
            <a:ext cx="1501572" cy="461665"/>
            <a:chOff x="3664816" y="3918309"/>
            <a:chExt cx="1501572" cy="461665"/>
          </a:xfrm>
        </p:grpSpPr>
        <p:grpSp>
          <p:nvGrpSpPr>
            <p:cNvPr id="28" name="Gruppieren 27"/>
            <p:cNvGrpSpPr/>
            <p:nvPr/>
          </p:nvGrpSpPr>
          <p:grpSpPr>
            <a:xfrm>
              <a:off x="3664816" y="3918309"/>
              <a:ext cx="1501572" cy="461665"/>
              <a:chOff x="6804248" y="1441102"/>
              <a:chExt cx="1501572" cy="461665"/>
            </a:xfrm>
          </p:grpSpPr>
          <p:sp>
            <p:nvSpPr>
              <p:cNvPr id="31" name="Ellipse 30"/>
              <p:cNvSpPr/>
              <p:nvPr/>
            </p:nvSpPr>
            <p:spPr>
              <a:xfrm>
                <a:off x="6804248" y="1484784"/>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p:cNvSpPr txBox="1"/>
              <p:nvPr/>
            </p:nvSpPr>
            <p:spPr>
              <a:xfrm>
                <a:off x="7236296" y="1441102"/>
                <a:ext cx="1069524" cy="461665"/>
              </a:xfrm>
              <a:prstGeom prst="rect">
                <a:avLst/>
              </a:prstGeom>
              <a:noFill/>
            </p:spPr>
            <p:txBody>
              <a:bodyPr wrap="none" rtlCol="0">
                <a:spAutoFit/>
              </a:bodyPr>
              <a:lstStyle/>
              <a:p>
                <a:r>
                  <a:rPr lang="de-DE" sz="2400" dirty="0"/>
                  <a:t>hinein</a:t>
                </a:r>
              </a:p>
            </p:txBody>
          </p:sp>
        </p:grpSp>
        <p:sp>
          <p:nvSpPr>
            <p:cNvPr id="34" name="Ellipse 33"/>
            <p:cNvSpPr/>
            <p:nvPr/>
          </p:nvSpPr>
          <p:spPr>
            <a:xfrm>
              <a:off x="3815730" y="411313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9" name="Bogen 38"/>
          <p:cNvSpPr/>
          <p:nvPr/>
        </p:nvSpPr>
        <p:spPr>
          <a:xfrm>
            <a:off x="3841228" y="3925663"/>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3" name="Bogen 42"/>
          <p:cNvSpPr/>
          <p:nvPr/>
        </p:nvSpPr>
        <p:spPr>
          <a:xfrm>
            <a:off x="5417402" y="3925663"/>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8" name="Bogen 47"/>
          <p:cNvSpPr/>
          <p:nvPr/>
        </p:nvSpPr>
        <p:spPr>
          <a:xfrm rot="10800000">
            <a:off x="2252505" y="2326021"/>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2" name="Bogen 51"/>
          <p:cNvSpPr/>
          <p:nvPr/>
        </p:nvSpPr>
        <p:spPr>
          <a:xfrm>
            <a:off x="2263553" y="3929092"/>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7" name="Bogen 56"/>
          <p:cNvSpPr/>
          <p:nvPr/>
        </p:nvSpPr>
        <p:spPr>
          <a:xfrm rot="10800000">
            <a:off x="6993984" y="2322592"/>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1" name="Bogen 60"/>
          <p:cNvSpPr/>
          <p:nvPr/>
        </p:nvSpPr>
        <p:spPr>
          <a:xfrm>
            <a:off x="7005032" y="3925663"/>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6" name="Bogen 65"/>
          <p:cNvSpPr/>
          <p:nvPr/>
        </p:nvSpPr>
        <p:spPr>
          <a:xfrm rot="10800000">
            <a:off x="683568"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0" name="Bogen 69"/>
          <p:cNvSpPr/>
          <p:nvPr/>
        </p:nvSpPr>
        <p:spPr>
          <a:xfrm>
            <a:off x="694616" y="3929091"/>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71" name="Gruppieren 70"/>
          <p:cNvGrpSpPr/>
          <p:nvPr/>
        </p:nvGrpSpPr>
        <p:grpSpPr>
          <a:xfrm>
            <a:off x="6738753" y="2870903"/>
            <a:ext cx="372564" cy="372564"/>
            <a:chOff x="4415460" y="2552380"/>
            <a:chExt cx="1028364" cy="1028364"/>
          </a:xfrm>
          <a:solidFill>
            <a:srgbClr val="FFFF99"/>
          </a:solidFill>
        </p:grpSpPr>
        <p:sp>
          <p:nvSpPr>
            <p:cNvPr id="72" name="Ellipse 71"/>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3" name="Gerade Verbindung 72"/>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Bogen 74"/>
          <p:cNvSpPr/>
          <p:nvPr/>
        </p:nvSpPr>
        <p:spPr>
          <a:xfrm rot="10800000">
            <a:off x="6190084" y="2323103"/>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76" name="Gruppieren 75"/>
          <p:cNvGrpSpPr/>
          <p:nvPr/>
        </p:nvGrpSpPr>
        <p:grpSpPr>
          <a:xfrm>
            <a:off x="6749165" y="4473974"/>
            <a:ext cx="372564" cy="372564"/>
            <a:chOff x="4323492" y="4869160"/>
            <a:chExt cx="372564" cy="372564"/>
          </a:xfrm>
        </p:grpSpPr>
        <p:sp>
          <p:nvSpPr>
            <p:cNvPr id="77" name="Ellipse 76"/>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Ellipse 77"/>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9" name="Bogen 78"/>
          <p:cNvSpPr/>
          <p:nvPr/>
        </p:nvSpPr>
        <p:spPr>
          <a:xfrm>
            <a:off x="6201132" y="3926174"/>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53" name="Gruppieren 52"/>
          <p:cNvGrpSpPr/>
          <p:nvPr/>
        </p:nvGrpSpPr>
        <p:grpSpPr>
          <a:xfrm>
            <a:off x="7542653" y="2870392"/>
            <a:ext cx="372564" cy="372564"/>
            <a:chOff x="4415460" y="2552380"/>
            <a:chExt cx="1028364" cy="1028364"/>
          </a:xfrm>
          <a:solidFill>
            <a:srgbClr val="FFFF99"/>
          </a:solidFill>
        </p:grpSpPr>
        <p:sp>
          <p:nvSpPr>
            <p:cNvPr id="54" name="Ellipse 53"/>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5" name="Gerade Verbindung 54"/>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uppieren 57"/>
          <p:cNvGrpSpPr/>
          <p:nvPr/>
        </p:nvGrpSpPr>
        <p:grpSpPr>
          <a:xfrm>
            <a:off x="7553065" y="4473463"/>
            <a:ext cx="372564" cy="372564"/>
            <a:chOff x="4323492" y="4869160"/>
            <a:chExt cx="372564" cy="372564"/>
          </a:xfrm>
        </p:grpSpPr>
        <p:sp>
          <p:nvSpPr>
            <p:cNvPr id="59" name="Ellipse 58"/>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Ellipse 59"/>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0" name="Gruppieren 79"/>
          <p:cNvGrpSpPr/>
          <p:nvPr/>
        </p:nvGrpSpPr>
        <p:grpSpPr>
          <a:xfrm>
            <a:off x="5167127" y="2873820"/>
            <a:ext cx="372564" cy="372564"/>
            <a:chOff x="4415460" y="2552380"/>
            <a:chExt cx="1028364" cy="1028364"/>
          </a:xfrm>
          <a:solidFill>
            <a:srgbClr val="FFFF99"/>
          </a:solidFill>
        </p:grpSpPr>
        <p:sp>
          <p:nvSpPr>
            <p:cNvPr id="81" name="Ellipse 80"/>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2" name="Gerade Verbindung 81"/>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Bogen 83"/>
          <p:cNvSpPr/>
          <p:nvPr/>
        </p:nvSpPr>
        <p:spPr>
          <a:xfrm rot="10800000">
            <a:off x="4618458"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85" name="Gruppieren 84"/>
          <p:cNvGrpSpPr/>
          <p:nvPr/>
        </p:nvGrpSpPr>
        <p:grpSpPr>
          <a:xfrm>
            <a:off x="5177539" y="4476891"/>
            <a:ext cx="372564" cy="372564"/>
            <a:chOff x="4323492" y="4869160"/>
            <a:chExt cx="372564" cy="372564"/>
          </a:xfrm>
        </p:grpSpPr>
        <p:sp>
          <p:nvSpPr>
            <p:cNvPr id="86" name="Ellipse 85"/>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86"/>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8" name="Bogen 87"/>
          <p:cNvSpPr/>
          <p:nvPr/>
        </p:nvSpPr>
        <p:spPr>
          <a:xfrm>
            <a:off x="4629506" y="3929091"/>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89" name="Gruppieren 88"/>
          <p:cNvGrpSpPr/>
          <p:nvPr/>
        </p:nvGrpSpPr>
        <p:grpSpPr>
          <a:xfrm>
            <a:off x="3582951" y="2870903"/>
            <a:ext cx="372564" cy="372564"/>
            <a:chOff x="4415460" y="2552380"/>
            <a:chExt cx="1028364" cy="1028364"/>
          </a:xfrm>
          <a:solidFill>
            <a:srgbClr val="FFFF99"/>
          </a:solidFill>
        </p:grpSpPr>
        <p:sp>
          <p:nvSpPr>
            <p:cNvPr id="90" name="Ellipse 89"/>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1" name="Gerade Verbindung 90"/>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Bogen 92"/>
          <p:cNvSpPr/>
          <p:nvPr/>
        </p:nvSpPr>
        <p:spPr>
          <a:xfrm rot="10800000">
            <a:off x="3034282" y="2323103"/>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94" name="Gruppieren 93"/>
          <p:cNvGrpSpPr/>
          <p:nvPr/>
        </p:nvGrpSpPr>
        <p:grpSpPr>
          <a:xfrm>
            <a:off x="3593363" y="4473974"/>
            <a:ext cx="372564" cy="372564"/>
            <a:chOff x="4323492" y="4869160"/>
            <a:chExt cx="372564" cy="372564"/>
          </a:xfrm>
        </p:grpSpPr>
        <p:sp>
          <p:nvSpPr>
            <p:cNvPr id="95" name="Ellipse 94"/>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Ellipse 95"/>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7" name="Bogen 96"/>
          <p:cNvSpPr/>
          <p:nvPr/>
        </p:nvSpPr>
        <p:spPr>
          <a:xfrm>
            <a:off x="3045330" y="3926174"/>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98" name="Gruppieren 97"/>
          <p:cNvGrpSpPr/>
          <p:nvPr/>
        </p:nvGrpSpPr>
        <p:grpSpPr>
          <a:xfrm>
            <a:off x="2017443" y="2873820"/>
            <a:ext cx="372564" cy="372564"/>
            <a:chOff x="4415460" y="2552380"/>
            <a:chExt cx="1028364" cy="1028364"/>
          </a:xfrm>
          <a:solidFill>
            <a:srgbClr val="FFFF99"/>
          </a:solidFill>
        </p:grpSpPr>
        <p:sp>
          <p:nvSpPr>
            <p:cNvPr id="99" name="Ellipse 98"/>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0" name="Gerade Verbindung 99"/>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Bogen 101"/>
          <p:cNvSpPr/>
          <p:nvPr/>
        </p:nvSpPr>
        <p:spPr>
          <a:xfrm rot="10800000">
            <a:off x="1468774"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03" name="Gruppieren 102"/>
          <p:cNvGrpSpPr/>
          <p:nvPr/>
        </p:nvGrpSpPr>
        <p:grpSpPr>
          <a:xfrm>
            <a:off x="2027855" y="4476891"/>
            <a:ext cx="372564" cy="372564"/>
            <a:chOff x="4323492" y="4869160"/>
            <a:chExt cx="372564" cy="372564"/>
          </a:xfrm>
        </p:grpSpPr>
        <p:sp>
          <p:nvSpPr>
            <p:cNvPr id="104" name="Ellipse 103"/>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Ellipse 104"/>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6" name="Bogen 105"/>
          <p:cNvSpPr/>
          <p:nvPr/>
        </p:nvSpPr>
        <p:spPr>
          <a:xfrm>
            <a:off x="1479822" y="3929091"/>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5" name="Gruppieren 14"/>
          <p:cNvGrpSpPr/>
          <p:nvPr/>
        </p:nvGrpSpPr>
        <p:grpSpPr>
          <a:xfrm>
            <a:off x="4378467" y="2873820"/>
            <a:ext cx="372564" cy="372564"/>
            <a:chOff x="4415460" y="2552380"/>
            <a:chExt cx="1028364" cy="1028364"/>
          </a:xfrm>
          <a:solidFill>
            <a:srgbClr val="FFFF99"/>
          </a:solidFill>
        </p:grpSpPr>
        <p:sp>
          <p:nvSpPr>
            <p:cNvPr id="4" name="Ellipse 3"/>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 Verbindung 5"/>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pieren 37"/>
          <p:cNvGrpSpPr/>
          <p:nvPr/>
        </p:nvGrpSpPr>
        <p:grpSpPr>
          <a:xfrm>
            <a:off x="4389261" y="4473463"/>
            <a:ext cx="372564" cy="372564"/>
            <a:chOff x="4323492" y="4869160"/>
            <a:chExt cx="372564" cy="372564"/>
          </a:xfrm>
        </p:grpSpPr>
        <p:sp>
          <p:nvSpPr>
            <p:cNvPr id="36" name="Ellipse 35"/>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4" name="Gruppieren 43"/>
          <p:cNvGrpSpPr/>
          <p:nvPr/>
        </p:nvGrpSpPr>
        <p:grpSpPr>
          <a:xfrm>
            <a:off x="2801174" y="2873821"/>
            <a:ext cx="372564" cy="372564"/>
            <a:chOff x="4415460" y="2552380"/>
            <a:chExt cx="1028364" cy="1028364"/>
          </a:xfrm>
          <a:solidFill>
            <a:srgbClr val="FFFF99"/>
          </a:solidFill>
        </p:grpSpPr>
        <p:sp>
          <p:nvSpPr>
            <p:cNvPr id="45" name="Ellipse 44"/>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6" name="Gerade Verbindung 45"/>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pieren 48"/>
          <p:cNvGrpSpPr/>
          <p:nvPr/>
        </p:nvGrpSpPr>
        <p:grpSpPr>
          <a:xfrm>
            <a:off x="2811586" y="4476892"/>
            <a:ext cx="372564" cy="372564"/>
            <a:chOff x="4323492" y="4869160"/>
            <a:chExt cx="372564" cy="372564"/>
          </a:xfrm>
        </p:grpSpPr>
        <p:sp>
          <p:nvSpPr>
            <p:cNvPr id="50" name="Ellipse 49"/>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Ellipse 50"/>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2" name="Gruppieren 61"/>
          <p:cNvGrpSpPr/>
          <p:nvPr/>
        </p:nvGrpSpPr>
        <p:grpSpPr>
          <a:xfrm>
            <a:off x="1232237" y="2873820"/>
            <a:ext cx="372564" cy="372564"/>
            <a:chOff x="4415460" y="2552380"/>
            <a:chExt cx="1028364" cy="1028364"/>
          </a:xfrm>
          <a:solidFill>
            <a:srgbClr val="FFFF99"/>
          </a:solidFill>
        </p:grpSpPr>
        <p:sp>
          <p:nvSpPr>
            <p:cNvPr id="63" name="Ellipse 62"/>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4" name="Gerade Verbindung 63"/>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uppieren 66"/>
          <p:cNvGrpSpPr/>
          <p:nvPr/>
        </p:nvGrpSpPr>
        <p:grpSpPr>
          <a:xfrm>
            <a:off x="1242649" y="4476891"/>
            <a:ext cx="372564" cy="372564"/>
            <a:chOff x="4323492" y="4869160"/>
            <a:chExt cx="372564" cy="372564"/>
          </a:xfrm>
        </p:grpSpPr>
        <p:sp>
          <p:nvSpPr>
            <p:cNvPr id="68" name="Ellipse 67"/>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Ellipse 68"/>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3" name="Gruppieren 22"/>
          <p:cNvGrpSpPr/>
          <p:nvPr/>
        </p:nvGrpSpPr>
        <p:grpSpPr>
          <a:xfrm>
            <a:off x="5955023" y="2870392"/>
            <a:ext cx="372564" cy="372564"/>
            <a:chOff x="4415460" y="2552380"/>
            <a:chExt cx="1028364" cy="1028364"/>
          </a:xfrm>
          <a:solidFill>
            <a:srgbClr val="FFFF99"/>
          </a:solidFill>
        </p:grpSpPr>
        <p:sp>
          <p:nvSpPr>
            <p:cNvPr id="24" name="Ellipse 23"/>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 name="Gerade Verbindung 24"/>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uppieren 39"/>
          <p:cNvGrpSpPr/>
          <p:nvPr/>
        </p:nvGrpSpPr>
        <p:grpSpPr>
          <a:xfrm>
            <a:off x="5965435" y="4473463"/>
            <a:ext cx="372564" cy="372564"/>
            <a:chOff x="4323492" y="4869160"/>
            <a:chExt cx="372564" cy="372564"/>
          </a:xfrm>
        </p:grpSpPr>
        <p:sp>
          <p:nvSpPr>
            <p:cNvPr id="41" name="Ellipse 40"/>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1" name="Freihandform 110"/>
          <p:cNvSpPr/>
          <p:nvPr/>
        </p:nvSpPr>
        <p:spPr>
          <a:xfrm>
            <a:off x="464820" y="3421380"/>
            <a:ext cx="8206740" cy="405150"/>
          </a:xfrm>
          <a:custGeom>
            <a:avLst/>
            <a:gdLst>
              <a:gd name="connsiteX0" fmla="*/ 8206740 w 8206740"/>
              <a:gd name="connsiteY0" fmla="*/ 0 h 405150"/>
              <a:gd name="connsiteX1" fmla="*/ 7330440 w 8206740"/>
              <a:gd name="connsiteY1" fmla="*/ 403860 h 405150"/>
              <a:gd name="connsiteX2" fmla="*/ 6499860 w 8206740"/>
              <a:gd name="connsiteY2" fmla="*/ 137160 h 405150"/>
              <a:gd name="connsiteX3" fmla="*/ 5707380 w 8206740"/>
              <a:gd name="connsiteY3" fmla="*/ 396240 h 405150"/>
              <a:gd name="connsiteX4" fmla="*/ 4922520 w 8206740"/>
              <a:gd name="connsiteY4" fmla="*/ 121920 h 405150"/>
              <a:gd name="connsiteX5" fmla="*/ 4130040 w 8206740"/>
              <a:gd name="connsiteY5" fmla="*/ 373380 h 405150"/>
              <a:gd name="connsiteX6" fmla="*/ 3329940 w 8206740"/>
              <a:gd name="connsiteY6" fmla="*/ 114300 h 405150"/>
              <a:gd name="connsiteX7" fmla="*/ 2545080 w 8206740"/>
              <a:gd name="connsiteY7" fmla="*/ 373380 h 405150"/>
              <a:gd name="connsiteX8" fmla="*/ 1760220 w 8206740"/>
              <a:gd name="connsiteY8" fmla="*/ 99060 h 405150"/>
              <a:gd name="connsiteX9" fmla="*/ 967740 w 8206740"/>
              <a:gd name="connsiteY9" fmla="*/ 373380 h 405150"/>
              <a:gd name="connsiteX10" fmla="*/ 0 w 8206740"/>
              <a:gd name="connsiteY10" fmla="*/ 7620 h 405150"/>
              <a:gd name="connsiteX11" fmla="*/ 0 w 8206740"/>
              <a:gd name="connsiteY11" fmla="*/ 7620 h 40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6740" h="405150">
                <a:moveTo>
                  <a:pt x="8206740" y="0"/>
                </a:moveTo>
                <a:cubicBezTo>
                  <a:pt x="7910830" y="190500"/>
                  <a:pt x="7614920" y="381000"/>
                  <a:pt x="7330440" y="403860"/>
                </a:cubicBezTo>
                <a:cubicBezTo>
                  <a:pt x="7045960" y="426720"/>
                  <a:pt x="6770370" y="138430"/>
                  <a:pt x="6499860" y="137160"/>
                </a:cubicBezTo>
                <a:cubicBezTo>
                  <a:pt x="6229350" y="135890"/>
                  <a:pt x="5970270" y="398780"/>
                  <a:pt x="5707380" y="396240"/>
                </a:cubicBezTo>
                <a:cubicBezTo>
                  <a:pt x="5444490" y="393700"/>
                  <a:pt x="5185410" y="125730"/>
                  <a:pt x="4922520" y="121920"/>
                </a:cubicBezTo>
                <a:cubicBezTo>
                  <a:pt x="4659630" y="118110"/>
                  <a:pt x="4395470" y="374650"/>
                  <a:pt x="4130040" y="373380"/>
                </a:cubicBezTo>
                <a:cubicBezTo>
                  <a:pt x="3864610" y="372110"/>
                  <a:pt x="3594100" y="114300"/>
                  <a:pt x="3329940" y="114300"/>
                </a:cubicBezTo>
                <a:cubicBezTo>
                  <a:pt x="3065780" y="114300"/>
                  <a:pt x="2806700" y="375920"/>
                  <a:pt x="2545080" y="373380"/>
                </a:cubicBezTo>
                <a:cubicBezTo>
                  <a:pt x="2283460" y="370840"/>
                  <a:pt x="2023110" y="99060"/>
                  <a:pt x="1760220" y="99060"/>
                </a:cubicBezTo>
                <a:cubicBezTo>
                  <a:pt x="1497330" y="99060"/>
                  <a:pt x="1261110" y="388620"/>
                  <a:pt x="967740" y="373380"/>
                </a:cubicBezTo>
                <a:cubicBezTo>
                  <a:pt x="674370" y="358140"/>
                  <a:pt x="0" y="7620"/>
                  <a:pt x="0" y="7620"/>
                </a:cubicBezTo>
                <a:lnTo>
                  <a:pt x="0" y="7620"/>
                </a:ln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Freihandform 111"/>
          <p:cNvSpPr/>
          <p:nvPr/>
        </p:nvSpPr>
        <p:spPr>
          <a:xfrm flipV="1">
            <a:off x="450812" y="3881709"/>
            <a:ext cx="8178725" cy="403767"/>
          </a:xfrm>
          <a:custGeom>
            <a:avLst/>
            <a:gdLst>
              <a:gd name="connsiteX0" fmla="*/ 8206740 w 8206740"/>
              <a:gd name="connsiteY0" fmla="*/ 0 h 405150"/>
              <a:gd name="connsiteX1" fmla="*/ 7330440 w 8206740"/>
              <a:gd name="connsiteY1" fmla="*/ 403860 h 405150"/>
              <a:gd name="connsiteX2" fmla="*/ 6499860 w 8206740"/>
              <a:gd name="connsiteY2" fmla="*/ 137160 h 405150"/>
              <a:gd name="connsiteX3" fmla="*/ 5707380 w 8206740"/>
              <a:gd name="connsiteY3" fmla="*/ 396240 h 405150"/>
              <a:gd name="connsiteX4" fmla="*/ 4922520 w 8206740"/>
              <a:gd name="connsiteY4" fmla="*/ 121920 h 405150"/>
              <a:gd name="connsiteX5" fmla="*/ 4130040 w 8206740"/>
              <a:gd name="connsiteY5" fmla="*/ 373380 h 405150"/>
              <a:gd name="connsiteX6" fmla="*/ 3329940 w 8206740"/>
              <a:gd name="connsiteY6" fmla="*/ 114300 h 405150"/>
              <a:gd name="connsiteX7" fmla="*/ 2545080 w 8206740"/>
              <a:gd name="connsiteY7" fmla="*/ 373380 h 405150"/>
              <a:gd name="connsiteX8" fmla="*/ 1760220 w 8206740"/>
              <a:gd name="connsiteY8" fmla="*/ 99060 h 405150"/>
              <a:gd name="connsiteX9" fmla="*/ 967740 w 8206740"/>
              <a:gd name="connsiteY9" fmla="*/ 373380 h 405150"/>
              <a:gd name="connsiteX10" fmla="*/ 0 w 8206740"/>
              <a:gd name="connsiteY10" fmla="*/ 7620 h 405150"/>
              <a:gd name="connsiteX11" fmla="*/ 0 w 8206740"/>
              <a:gd name="connsiteY11" fmla="*/ 7620 h 40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6740" h="405150">
                <a:moveTo>
                  <a:pt x="8206740" y="0"/>
                </a:moveTo>
                <a:cubicBezTo>
                  <a:pt x="7910830" y="190500"/>
                  <a:pt x="7614920" y="381000"/>
                  <a:pt x="7330440" y="403860"/>
                </a:cubicBezTo>
                <a:cubicBezTo>
                  <a:pt x="7045960" y="426720"/>
                  <a:pt x="6770370" y="138430"/>
                  <a:pt x="6499860" y="137160"/>
                </a:cubicBezTo>
                <a:cubicBezTo>
                  <a:pt x="6229350" y="135890"/>
                  <a:pt x="5970270" y="398780"/>
                  <a:pt x="5707380" y="396240"/>
                </a:cubicBezTo>
                <a:cubicBezTo>
                  <a:pt x="5444490" y="393700"/>
                  <a:pt x="5185410" y="125730"/>
                  <a:pt x="4922520" y="121920"/>
                </a:cubicBezTo>
                <a:cubicBezTo>
                  <a:pt x="4659630" y="118110"/>
                  <a:pt x="4395470" y="374650"/>
                  <a:pt x="4130040" y="373380"/>
                </a:cubicBezTo>
                <a:cubicBezTo>
                  <a:pt x="3864610" y="372110"/>
                  <a:pt x="3594100" y="114300"/>
                  <a:pt x="3329940" y="114300"/>
                </a:cubicBezTo>
                <a:cubicBezTo>
                  <a:pt x="3065780" y="114300"/>
                  <a:pt x="2806700" y="375920"/>
                  <a:pt x="2545080" y="373380"/>
                </a:cubicBezTo>
                <a:cubicBezTo>
                  <a:pt x="2283460" y="370840"/>
                  <a:pt x="2023110" y="99060"/>
                  <a:pt x="1760220" y="99060"/>
                </a:cubicBezTo>
                <a:cubicBezTo>
                  <a:pt x="1497330" y="99060"/>
                  <a:pt x="1261110" y="388620"/>
                  <a:pt x="967740" y="373380"/>
                </a:cubicBezTo>
                <a:cubicBezTo>
                  <a:pt x="674370" y="358140"/>
                  <a:pt x="0" y="7620"/>
                  <a:pt x="0" y="7620"/>
                </a:cubicBezTo>
                <a:lnTo>
                  <a:pt x="0" y="7620"/>
                </a:ln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4" name="Gerade Verbindung 113"/>
          <p:cNvCxnSpPr/>
          <p:nvPr/>
        </p:nvCxnSpPr>
        <p:spPr>
          <a:xfrm flipH="1">
            <a:off x="464820" y="3851229"/>
            <a:ext cx="8206740" cy="0"/>
          </a:xfrm>
          <a:prstGeom prst="line">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Freihandform 119"/>
          <p:cNvSpPr/>
          <p:nvPr/>
        </p:nvSpPr>
        <p:spPr>
          <a:xfrm>
            <a:off x="495300" y="3429000"/>
            <a:ext cx="8176260" cy="394416"/>
          </a:xfrm>
          <a:custGeom>
            <a:avLst/>
            <a:gdLst>
              <a:gd name="connsiteX0" fmla="*/ 8176260 w 8176260"/>
              <a:gd name="connsiteY0" fmla="*/ 0 h 394416"/>
              <a:gd name="connsiteX1" fmla="*/ 7360920 w 8176260"/>
              <a:gd name="connsiteY1" fmla="*/ 373380 h 394416"/>
              <a:gd name="connsiteX2" fmla="*/ 6827520 w 8176260"/>
              <a:gd name="connsiteY2" fmla="*/ 251460 h 394416"/>
              <a:gd name="connsiteX3" fmla="*/ 6446520 w 8176260"/>
              <a:gd name="connsiteY3" fmla="*/ 373380 h 394416"/>
              <a:gd name="connsiteX4" fmla="*/ 6035040 w 8176260"/>
              <a:gd name="connsiteY4" fmla="*/ 274320 h 394416"/>
              <a:gd name="connsiteX5" fmla="*/ 5654040 w 8176260"/>
              <a:gd name="connsiteY5" fmla="*/ 373380 h 394416"/>
              <a:gd name="connsiteX6" fmla="*/ 5250180 w 8176260"/>
              <a:gd name="connsiteY6" fmla="*/ 266700 h 394416"/>
              <a:gd name="connsiteX7" fmla="*/ 4861560 w 8176260"/>
              <a:gd name="connsiteY7" fmla="*/ 373380 h 394416"/>
              <a:gd name="connsiteX8" fmla="*/ 4480560 w 8176260"/>
              <a:gd name="connsiteY8" fmla="*/ 251460 h 394416"/>
              <a:gd name="connsiteX9" fmla="*/ 4107180 w 8176260"/>
              <a:gd name="connsiteY9" fmla="*/ 365760 h 394416"/>
              <a:gd name="connsiteX10" fmla="*/ 3657600 w 8176260"/>
              <a:gd name="connsiteY10" fmla="*/ 259080 h 394416"/>
              <a:gd name="connsiteX11" fmla="*/ 3314700 w 8176260"/>
              <a:gd name="connsiteY11" fmla="*/ 365760 h 394416"/>
              <a:gd name="connsiteX12" fmla="*/ 2887980 w 8176260"/>
              <a:gd name="connsiteY12" fmla="*/ 259080 h 394416"/>
              <a:gd name="connsiteX13" fmla="*/ 2552700 w 8176260"/>
              <a:gd name="connsiteY13" fmla="*/ 365760 h 394416"/>
              <a:gd name="connsiteX14" fmla="*/ 2103120 w 8176260"/>
              <a:gd name="connsiteY14" fmla="*/ 251460 h 394416"/>
              <a:gd name="connsiteX15" fmla="*/ 1752600 w 8176260"/>
              <a:gd name="connsiteY15" fmla="*/ 373380 h 394416"/>
              <a:gd name="connsiteX16" fmla="*/ 1318260 w 8176260"/>
              <a:gd name="connsiteY16" fmla="*/ 251460 h 394416"/>
              <a:gd name="connsiteX17" fmla="*/ 807720 w 8176260"/>
              <a:gd name="connsiteY17" fmla="*/ 388620 h 394416"/>
              <a:gd name="connsiteX18" fmla="*/ 0 w 8176260"/>
              <a:gd name="connsiteY18" fmla="*/ 15240 h 3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76260" h="394416">
                <a:moveTo>
                  <a:pt x="8176260" y="0"/>
                </a:moveTo>
                <a:cubicBezTo>
                  <a:pt x="7880985" y="165735"/>
                  <a:pt x="7585710" y="331470"/>
                  <a:pt x="7360920" y="373380"/>
                </a:cubicBezTo>
                <a:cubicBezTo>
                  <a:pt x="7136130" y="415290"/>
                  <a:pt x="6979920" y="251460"/>
                  <a:pt x="6827520" y="251460"/>
                </a:cubicBezTo>
                <a:cubicBezTo>
                  <a:pt x="6675120" y="251460"/>
                  <a:pt x="6578600" y="369570"/>
                  <a:pt x="6446520" y="373380"/>
                </a:cubicBezTo>
                <a:cubicBezTo>
                  <a:pt x="6314440" y="377190"/>
                  <a:pt x="6167120" y="274320"/>
                  <a:pt x="6035040" y="274320"/>
                </a:cubicBezTo>
                <a:cubicBezTo>
                  <a:pt x="5902960" y="274320"/>
                  <a:pt x="5784850" y="374650"/>
                  <a:pt x="5654040" y="373380"/>
                </a:cubicBezTo>
                <a:cubicBezTo>
                  <a:pt x="5523230" y="372110"/>
                  <a:pt x="5382260" y="266700"/>
                  <a:pt x="5250180" y="266700"/>
                </a:cubicBezTo>
                <a:cubicBezTo>
                  <a:pt x="5118100" y="266700"/>
                  <a:pt x="4989830" y="375920"/>
                  <a:pt x="4861560" y="373380"/>
                </a:cubicBezTo>
                <a:cubicBezTo>
                  <a:pt x="4733290" y="370840"/>
                  <a:pt x="4606290" y="252730"/>
                  <a:pt x="4480560" y="251460"/>
                </a:cubicBezTo>
                <a:cubicBezTo>
                  <a:pt x="4354830" y="250190"/>
                  <a:pt x="4244340" y="364490"/>
                  <a:pt x="4107180" y="365760"/>
                </a:cubicBezTo>
                <a:cubicBezTo>
                  <a:pt x="3970020" y="367030"/>
                  <a:pt x="3789680" y="259080"/>
                  <a:pt x="3657600" y="259080"/>
                </a:cubicBezTo>
                <a:cubicBezTo>
                  <a:pt x="3525520" y="259080"/>
                  <a:pt x="3442970" y="365760"/>
                  <a:pt x="3314700" y="365760"/>
                </a:cubicBezTo>
                <a:cubicBezTo>
                  <a:pt x="3186430" y="365760"/>
                  <a:pt x="3014980" y="259080"/>
                  <a:pt x="2887980" y="259080"/>
                </a:cubicBezTo>
                <a:cubicBezTo>
                  <a:pt x="2760980" y="259080"/>
                  <a:pt x="2683510" y="367030"/>
                  <a:pt x="2552700" y="365760"/>
                </a:cubicBezTo>
                <a:cubicBezTo>
                  <a:pt x="2421890" y="364490"/>
                  <a:pt x="2236470" y="250190"/>
                  <a:pt x="2103120" y="251460"/>
                </a:cubicBezTo>
                <a:cubicBezTo>
                  <a:pt x="1969770" y="252730"/>
                  <a:pt x="1883410" y="373380"/>
                  <a:pt x="1752600" y="373380"/>
                </a:cubicBezTo>
                <a:cubicBezTo>
                  <a:pt x="1621790" y="373380"/>
                  <a:pt x="1475740" y="248920"/>
                  <a:pt x="1318260" y="251460"/>
                </a:cubicBezTo>
                <a:cubicBezTo>
                  <a:pt x="1160780" y="254000"/>
                  <a:pt x="1027430" y="427990"/>
                  <a:pt x="807720" y="388620"/>
                </a:cubicBezTo>
                <a:cubicBezTo>
                  <a:pt x="588010" y="349250"/>
                  <a:pt x="294005" y="182245"/>
                  <a:pt x="0" y="1524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Freihandform 120"/>
          <p:cNvSpPr/>
          <p:nvPr/>
        </p:nvSpPr>
        <p:spPr>
          <a:xfrm flipV="1">
            <a:off x="492576" y="3876288"/>
            <a:ext cx="8176260" cy="394416"/>
          </a:xfrm>
          <a:custGeom>
            <a:avLst/>
            <a:gdLst>
              <a:gd name="connsiteX0" fmla="*/ 8176260 w 8176260"/>
              <a:gd name="connsiteY0" fmla="*/ 0 h 394416"/>
              <a:gd name="connsiteX1" fmla="*/ 7360920 w 8176260"/>
              <a:gd name="connsiteY1" fmla="*/ 373380 h 394416"/>
              <a:gd name="connsiteX2" fmla="*/ 6827520 w 8176260"/>
              <a:gd name="connsiteY2" fmla="*/ 251460 h 394416"/>
              <a:gd name="connsiteX3" fmla="*/ 6446520 w 8176260"/>
              <a:gd name="connsiteY3" fmla="*/ 373380 h 394416"/>
              <a:gd name="connsiteX4" fmla="*/ 6035040 w 8176260"/>
              <a:gd name="connsiteY4" fmla="*/ 274320 h 394416"/>
              <a:gd name="connsiteX5" fmla="*/ 5654040 w 8176260"/>
              <a:gd name="connsiteY5" fmla="*/ 373380 h 394416"/>
              <a:gd name="connsiteX6" fmla="*/ 5250180 w 8176260"/>
              <a:gd name="connsiteY6" fmla="*/ 266700 h 394416"/>
              <a:gd name="connsiteX7" fmla="*/ 4861560 w 8176260"/>
              <a:gd name="connsiteY7" fmla="*/ 373380 h 394416"/>
              <a:gd name="connsiteX8" fmla="*/ 4480560 w 8176260"/>
              <a:gd name="connsiteY8" fmla="*/ 251460 h 394416"/>
              <a:gd name="connsiteX9" fmla="*/ 4107180 w 8176260"/>
              <a:gd name="connsiteY9" fmla="*/ 365760 h 394416"/>
              <a:gd name="connsiteX10" fmla="*/ 3657600 w 8176260"/>
              <a:gd name="connsiteY10" fmla="*/ 259080 h 394416"/>
              <a:gd name="connsiteX11" fmla="*/ 3314700 w 8176260"/>
              <a:gd name="connsiteY11" fmla="*/ 365760 h 394416"/>
              <a:gd name="connsiteX12" fmla="*/ 2887980 w 8176260"/>
              <a:gd name="connsiteY12" fmla="*/ 259080 h 394416"/>
              <a:gd name="connsiteX13" fmla="*/ 2552700 w 8176260"/>
              <a:gd name="connsiteY13" fmla="*/ 365760 h 394416"/>
              <a:gd name="connsiteX14" fmla="*/ 2103120 w 8176260"/>
              <a:gd name="connsiteY14" fmla="*/ 251460 h 394416"/>
              <a:gd name="connsiteX15" fmla="*/ 1752600 w 8176260"/>
              <a:gd name="connsiteY15" fmla="*/ 373380 h 394416"/>
              <a:gd name="connsiteX16" fmla="*/ 1318260 w 8176260"/>
              <a:gd name="connsiteY16" fmla="*/ 251460 h 394416"/>
              <a:gd name="connsiteX17" fmla="*/ 807720 w 8176260"/>
              <a:gd name="connsiteY17" fmla="*/ 388620 h 394416"/>
              <a:gd name="connsiteX18" fmla="*/ 0 w 8176260"/>
              <a:gd name="connsiteY18" fmla="*/ 15240 h 3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76260" h="394416">
                <a:moveTo>
                  <a:pt x="8176260" y="0"/>
                </a:moveTo>
                <a:cubicBezTo>
                  <a:pt x="7880985" y="165735"/>
                  <a:pt x="7585710" y="331470"/>
                  <a:pt x="7360920" y="373380"/>
                </a:cubicBezTo>
                <a:cubicBezTo>
                  <a:pt x="7136130" y="415290"/>
                  <a:pt x="6979920" y="251460"/>
                  <a:pt x="6827520" y="251460"/>
                </a:cubicBezTo>
                <a:cubicBezTo>
                  <a:pt x="6675120" y="251460"/>
                  <a:pt x="6578600" y="369570"/>
                  <a:pt x="6446520" y="373380"/>
                </a:cubicBezTo>
                <a:cubicBezTo>
                  <a:pt x="6314440" y="377190"/>
                  <a:pt x="6167120" y="274320"/>
                  <a:pt x="6035040" y="274320"/>
                </a:cubicBezTo>
                <a:cubicBezTo>
                  <a:pt x="5902960" y="274320"/>
                  <a:pt x="5784850" y="374650"/>
                  <a:pt x="5654040" y="373380"/>
                </a:cubicBezTo>
                <a:cubicBezTo>
                  <a:pt x="5523230" y="372110"/>
                  <a:pt x="5382260" y="266700"/>
                  <a:pt x="5250180" y="266700"/>
                </a:cubicBezTo>
                <a:cubicBezTo>
                  <a:pt x="5118100" y="266700"/>
                  <a:pt x="4989830" y="375920"/>
                  <a:pt x="4861560" y="373380"/>
                </a:cubicBezTo>
                <a:cubicBezTo>
                  <a:pt x="4733290" y="370840"/>
                  <a:pt x="4606290" y="252730"/>
                  <a:pt x="4480560" y="251460"/>
                </a:cubicBezTo>
                <a:cubicBezTo>
                  <a:pt x="4354830" y="250190"/>
                  <a:pt x="4244340" y="364490"/>
                  <a:pt x="4107180" y="365760"/>
                </a:cubicBezTo>
                <a:cubicBezTo>
                  <a:pt x="3970020" y="367030"/>
                  <a:pt x="3789680" y="259080"/>
                  <a:pt x="3657600" y="259080"/>
                </a:cubicBezTo>
                <a:cubicBezTo>
                  <a:pt x="3525520" y="259080"/>
                  <a:pt x="3442970" y="365760"/>
                  <a:pt x="3314700" y="365760"/>
                </a:cubicBezTo>
                <a:cubicBezTo>
                  <a:pt x="3186430" y="365760"/>
                  <a:pt x="3014980" y="259080"/>
                  <a:pt x="2887980" y="259080"/>
                </a:cubicBezTo>
                <a:cubicBezTo>
                  <a:pt x="2760980" y="259080"/>
                  <a:pt x="2683510" y="367030"/>
                  <a:pt x="2552700" y="365760"/>
                </a:cubicBezTo>
                <a:cubicBezTo>
                  <a:pt x="2421890" y="364490"/>
                  <a:pt x="2236470" y="250190"/>
                  <a:pt x="2103120" y="251460"/>
                </a:cubicBezTo>
                <a:cubicBezTo>
                  <a:pt x="1969770" y="252730"/>
                  <a:pt x="1883410" y="373380"/>
                  <a:pt x="1752600" y="373380"/>
                </a:cubicBezTo>
                <a:cubicBezTo>
                  <a:pt x="1621790" y="373380"/>
                  <a:pt x="1475740" y="248920"/>
                  <a:pt x="1318260" y="251460"/>
                </a:cubicBezTo>
                <a:cubicBezTo>
                  <a:pt x="1160780" y="254000"/>
                  <a:pt x="1027430" y="427990"/>
                  <a:pt x="807720" y="388620"/>
                </a:cubicBezTo>
                <a:cubicBezTo>
                  <a:pt x="588010" y="349250"/>
                  <a:pt x="294005" y="182245"/>
                  <a:pt x="0" y="1524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3" name="Gerade Verbindung mit Pfeil 122"/>
          <p:cNvCxnSpPr/>
          <p:nvPr/>
        </p:nvCxnSpPr>
        <p:spPr>
          <a:xfrm flipH="1" flipV="1">
            <a:off x="449580" y="3848100"/>
            <a:ext cx="8219256" cy="31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8" name="Titel 1"/>
          <p:cNvSpPr>
            <a:spLocks noGrp="1"/>
          </p:cNvSpPr>
          <p:nvPr>
            <p:ph type="title"/>
          </p:nvPr>
        </p:nvSpPr>
        <p:spPr>
          <a:xfrm>
            <a:off x="1043490" y="1027664"/>
            <a:ext cx="7024744" cy="1143000"/>
          </a:xfrm>
        </p:spPr>
        <p:txBody>
          <a:bodyPr>
            <a:normAutofit fontScale="90000"/>
          </a:bodyPr>
          <a:lstStyle/>
          <a:p>
            <a:r>
              <a:rPr lang="de-DE" dirty="0"/>
              <a:t>Magnetische Flussdichte</a:t>
            </a:r>
            <a:br>
              <a:rPr lang="de-DE" dirty="0"/>
            </a:br>
            <a:endParaRPr lang="de-DE" dirty="0"/>
          </a:p>
        </p:txBody>
      </p:sp>
    </p:spTree>
    <p:extLst>
      <p:ext uri="{BB962C8B-B14F-4D97-AF65-F5344CB8AC3E}">
        <p14:creationId xmlns:p14="http://schemas.microsoft.com/office/powerpoint/2010/main" val="22084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500"/>
                                        <p:tgtEl>
                                          <p:spTgt spid="66"/>
                                        </p:tgtEl>
                                      </p:cBhvr>
                                    </p:animEffect>
                                  </p:childTnLst>
                                </p:cTn>
                              </p:par>
                              <p:par>
                                <p:cTn id="66" presetID="10" presetClass="entr" presetSubtype="0" fill="hold"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fade">
                                      <p:cBhvr>
                                        <p:cTn id="76" dur="500"/>
                                        <p:tgtEl>
                                          <p:spTgt spid="11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14"/>
                                        </p:tgtEl>
                                        <p:attrNameLst>
                                          <p:attrName>style.visibility</p:attrName>
                                        </p:attrNameLst>
                                      </p:cBhvr>
                                      <p:to>
                                        <p:strVal val="visible"/>
                                      </p:to>
                                    </p:set>
                                    <p:animEffect transition="in" filter="fade">
                                      <p:cBhvr>
                                        <p:cTn id="84" dur="500"/>
                                        <p:tgtEl>
                                          <p:spTgt spid="11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111"/>
                                        </p:tgtEl>
                                      </p:cBhvr>
                                    </p:animEffect>
                                    <p:set>
                                      <p:cBhvr>
                                        <p:cTn id="89" dur="1" fill="hold">
                                          <p:stCondLst>
                                            <p:cond delay="499"/>
                                          </p:stCondLst>
                                        </p:cTn>
                                        <p:tgtEl>
                                          <p:spTgt spid="111"/>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112"/>
                                        </p:tgtEl>
                                      </p:cBhvr>
                                    </p:animEffect>
                                    <p:set>
                                      <p:cBhvr>
                                        <p:cTn id="92" dur="1" fill="hold">
                                          <p:stCondLst>
                                            <p:cond delay="499"/>
                                          </p:stCondLst>
                                        </p:cTn>
                                        <p:tgtEl>
                                          <p:spTgt spid="112"/>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14"/>
                                        </p:tgtEl>
                                      </p:cBhvr>
                                    </p:animEffect>
                                    <p:set>
                                      <p:cBhvr>
                                        <p:cTn id="95" dur="1" fill="hold">
                                          <p:stCondLst>
                                            <p:cond delay="499"/>
                                          </p:stCondLst>
                                        </p:cTn>
                                        <p:tgtEl>
                                          <p:spTgt spid="11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500"/>
                                        <p:tgtEl>
                                          <p:spTgt spid="75"/>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9"/>
                                        </p:tgtEl>
                                        <p:attrNameLst>
                                          <p:attrName>style.visibility</p:attrName>
                                        </p:attrNameLst>
                                      </p:cBhvr>
                                      <p:to>
                                        <p:strVal val="visible"/>
                                      </p:to>
                                    </p:set>
                                    <p:animEffect transition="in" filter="fade">
                                      <p:cBhvr>
                                        <p:cTn id="109" dur="500"/>
                                        <p:tgtEl>
                                          <p:spTgt spid="7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80"/>
                                        </p:tgtEl>
                                        <p:attrNameLst>
                                          <p:attrName>style.visibility</p:attrName>
                                        </p:attrNameLst>
                                      </p:cBhvr>
                                      <p:to>
                                        <p:strVal val="visible"/>
                                      </p:to>
                                    </p:set>
                                    <p:animEffect transition="in" filter="fade">
                                      <p:cBhvr>
                                        <p:cTn id="114" dur="500"/>
                                        <p:tgtEl>
                                          <p:spTgt spid="8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500"/>
                                        <p:tgtEl>
                                          <p:spTgt spid="84"/>
                                        </p:tgtEl>
                                      </p:cBhvr>
                                    </p:animEffect>
                                  </p:childTnLst>
                                </p:cTn>
                              </p:par>
                              <p:par>
                                <p:cTn id="118" presetID="10" presetClass="entr" presetSubtype="0" fill="hold" nodeType="with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fade">
                                      <p:cBhvr>
                                        <p:cTn id="120" dur="500"/>
                                        <p:tgtEl>
                                          <p:spTgt spid="8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8"/>
                                        </p:tgtEl>
                                        <p:attrNameLst>
                                          <p:attrName>style.visibility</p:attrName>
                                        </p:attrNameLst>
                                      </p:cBhvr>
                                      <p:to>
                                        <p:strVal val="visible"/>
                                      </p:to>
                                    </p:set>
                                    <p:animEffect transition="in" filter="fade">
                                      <p:cBhvr>
                                        <p:cTn id="123" dur="500"/>
                                        <p:tgtEl>
                                          <p:spTgt spid="8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89"/>
                                        </p:tgtEl>
                                        <p:attrNameLst>
                                          <p:attrName>style.visibility</p:attrName>
                                        </p:attrNameLst>
                                      </p:cBhvr>
                                      <p:to>
                                        <p:strVal val="visible"/>
                                      </p:to>
                                    </p:set>
                                    <p:animEffect transition="in" filter="fade">
                                      <p:cBhvr>
                                        <p:cTn id="128" dur="500"/>
                                        <p:tgtEl>
                                          <p:spTgt spid="8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animEffect transition="in" filter="fade">
                                      <p:cBhvr>
                                        <p:cTn id="131" dur="500"/>
                                        <p:tgtEl>
                                          <p:spTgt spid="93"/>
                                        </p:tgtEl>
                                      </p:cBhvr>
                                    </p:animEffect>
                                  </p:childTnLst>
                                </p:cTn>
                              </p:par>
                              <p:par>
                                <p:cTn id="132" presetID="10" presetClass="entr" presetSubtype="0" fill="hold" nodeType="withEffect">
                                  <p:stCondLst>
                                    <p:cond delay="0"/>
                                  </p:stCondLst>
                                  <p:childTnLst>
                                    <p:set>
                                      <p:cBhvr>
                                        <p:cTn id="133" dur="1" fill="hold">
                                          <p:stCondLst>
                                            <p:cond delay="0"/>
                                          </p:stCondLst>
                                        </p:cTn>
                                        <p:tgtEl>
                                          <p:spTgt spid="94"/>
                                        </p:tgtEl>
                                        <p:attrNameLst>
                                          <p:attrName>style.visibility</p:attrName>
                                        </p:attrNameLst>
                                      </p:cBhvr>
                                      <p:to>
                                        <p:strVal val="visible"/>
                                      </p:to>
                                    </p:set>
                                    <p:animEffect transition="in" filter="fade">
                                      <p:cBhvr>
                                        <p:cTn id="134" dur="500"/>
                                        <p:tgtEl>
                                          <p:spTgt spid="9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97"/>
                                        </p:tgtEl>
                                        <p:attrNameLst>
                                          <p:attrName>style.visibility</p:attrName>
                                        </p:attrNameLst>
                                      </p:cBhvr>
                                      <p:to>
                                        <p:strVal val="visible"/>
                                      </p:to>
                                    </p:set>
                                    <p:animEffect transition="in" filter="fade">
                                      <p:cBhvr>
                                        <p:cTn id="137" dur="500"/>
                                        <p:tgtEl>
                                          <p:spTgt spid="97"/>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98"/>
                                        </p:tgtEl>
                                        <p:attrNameLst>
                                          <p:attrName>style.visibility</p:attrName>
                                        </p:attrNameLst>
                                      </p:cBhvr>
                                      <p:to>
                                        <p:strVal val="visible"/>
                                      </p:to>
                                    </p:set>
                                    <p:animEffect transition="in" filter="fade">
                                      <p:cBhvr>
                                        <p:cTn id="142" dur="500"/>
                                        <p:tgtEl>
                                          <p:spTgt spid="9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2"/>
                                        </p:tgtEl>
                                        <p:attrNameLst>
                                          <p:attrName>style.visibility</p:attrName>
                                        </p:attrNameLst>
                                      </p:cBhvr>
                                      <p:to>
                                        <p:strVal val="visible"/>
                                      </p:to>
                                    </p:set>
                                    <p:animEffect transition="in" filter="fade">
                                      <p:cBhvr>
                                        <p:cTn id="145" dur="500"/>
                                        <p:tgtEl>
                                          <p:spTgt spid="102"/>
                                        </p:tgtEl>
                                      </p:cBhvr>
                                    </p:animEffect>
                                  </p:childTnLst>
                                </p:cTn>
                              </p:par>
                              <p:par>
                                <p:cTn id="146" presetID="10" presetClass="entr" presetSubtype="0" fill="hold" nodeType="withEffect">
                                  <p:stCondLst>
                                    <p:cond delay="0"/>
                                  </p:stCondLst>
                                  <p:childTnLst>
                                    <p:set>
                                      <p:cBhvr>
                                        <p:cTn id="147" dur="1" fill="hold">
                                          <p:stCondLst>
                                            <p:cond delay="0"/>
                                          </p:stCondLst>
                                        </p:cTn>
                                        <p:tgtEl>
                                          <p:spTgt spid="103"/>
                                        </p:tgtEl>
                                        <p:attrNameLst>
                                          <p:attrName>style.visibility</p:attrName>
                                        </p:attrNameLst>
                                      </p:cBhvr>
                                      <p:to>
                                        <p:strVal val="visible"/>
                                      </p:to>
                                    </p:set>
                                    <p:animEffect transition="in" filter="fade">
                                      <p:cBhvr>
                                        <p:cTn id="148" dur="500"/>
                                        <p:tgtEl>
                                          <p:spTgt spid="10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6"/>
                                        </p:tgtEl>
                                        <p:attrNameLst>
                                          <p:attrName>style.visibility</p:attrName>
                                        </p:attrNameLst>
                                      </p:cBhvr>
                                      <p:to>
                                        <p:strVal val="visible"/>
                                      </p:to>
                                    </p:set>
                                    <p:animEffect transition="in" filter="fade">
                                      <p:cBhvr>
                                        <p:cTn id="151" dur="500"/>
                                        <p:tgtEl>
                                          <p:spTgt spid="106"/>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121"/>
                                        </p:tgtEl>
                                        <p:attrNameLst>
                                          <p:attrName>style.visibility</p:attrName>
                                        </p:attrNameLst>
                                      </p:cBhvr>
                                      <p:to>
                                        <p:strVal val="visible"/>
                                      </p:to>
                                    </p:set>
                                    <p:animEffect transition="in" filter="fade">
                                      <p:cBhvr>
                                        <p:cTn id="156" dur="500"/>
                                        <p:tgtEl>
                                          <p:spTgt spid="121"/>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20"/>
                                        </p:tgtEl>
                                        <p:attrNameLst>
                                          <p:attrName>style.visibility</p:attrName>
                                        </p:attrNameLst>
                                      </p:cBhvr>
                                      <p:to>
                                        <p:strVal val="visible"/>
                                      </p:to>
                                    </p:set>
                                    <p:animEffect transition="in" filter="fade">
                                      <p:cBhvr>
                                        <p:cTn id="159" dur="500"/>
                                        <p:tgtEl>
                                          <p:spTgt spid="120"/>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123"/>
                                        </p:tgtEl>
                                        <p:attrNameLst>
                                          <p:attrName>style.visibility</p:attrName>
                                        </p:attrNameLst>
                                      </p:cBhvr>
                                      <p:to>
                                        <p:strVal val="visible"/>
                                      </p:to>
                                    </p:set>
                                    <p:animEffect transition="in" filter="fade">
                                      <p:cBhvr>
                                        <p:cTn id="16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7" grpId="0" animBg="1"/>
      <p:bldP spid="39" grpId="0" animBg="1"/>
      <p:bldP spid="43" grpId="0" animBg="1"/>
      <p:bldP spid="48" grpId="0" animBg="1"/>
      <p:bldP spid="52" grpId="0" animBg="1"/>
      <p:bldP spid="57" grpId="0" animBg="1"/>
      <p:bldP spid="61" grpId="0" animBg="1"/>
      <p:bldP spid="66" grpId="0" animBg="1"/>
      <p:bldP spid="70" grpId="0" animBg="1"/>
      <p:bldP spid="75" grpId="0" animBg="1"/>
      <p:bldP spid="79" grpId="0" animBg="1"/>
      <p:bldP spid="84" grpId="0" animBg="1"/>
      <p:bldP spid="88" grpId="0" animBg="1"/>
      <p:bldP spid="93" grpId="0" animBg="1"/>
      <p:bldP spid="97" grpId="0" animBg="1"/>
      <p:bldP spid="102" grpId="0" animBg="1"/>
      <p:bldP spid="106" grpId="0" animBg="1"/>
      <p:bldP spid="111" grpId="0" animBg="1"/>
      <p:bldP spid="111" grpId="1" animBg="1"/>
      <p:bldP spid="112" grpId="0" animBg="1"/>
      <p:bldP spid="112" grpId="1" animBg="1"/>
      <p:bldP spid="120" grpId="0" animBg="1"/>
      <p:bldP spid="1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Inhaltsplatzhalter 2"/>
              <p:cNvSpPr txBox="1">
                <a:spLocks/>
              </p:cNvSpPr>
              <p:nvPr/>
            </p:nvSpPr>
            <p:spPr>
              <a:xfrm>
                <a:off x="1115616" y="1700808"/>
                <a:ext cx="7200800" cy="2952328"/>
              </a:xfrm>
              <a:prstGeom prst="rect">
                <a:avLst/>
              </a:prstGeom>
              <a:ln w="25400">
                <a:solidFill>
                  <a:srgbClr val="C00000"/>
                </a:solidFill>
              </a:ln>
            </p:spPr>
            <p:txBody>
              <a:bodyPr vert="horz" lIns="91440" tIns="45720" rIns="91440" bIns="45720"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None/>
                </a:pPr>
                <a:r>
                  <a:rPr lang="de-DE" dirty="0"/>
                  <a:t>Die magnetische Flussdichte einer Spule ist </a:t>
                </a:r>
                <a:r>
                  <a:rPr lang="de-DE" b="1" dirty="0"/>
                  <a:t>direkt proportional </a:t>
                </a:r>
                <a:r>
                  <a:rPr lang="de-DE" dirty="0"/>
                  <a:t>zur fließenden </a:t>
                </a:r>
                <a:r>
                  <a:rPr lang="de-DE" b="1" dirty="0"/>
                  <a:t>Stromstärke</a:t>
                </a:r>
                <a:r>
                  <a:rPr lang="de-DE" dirty="0"/>
                  <a:t> und der </a:t>
                </a:r>
                <a:r>
                  <a:rPr lang="de-DE" b="1" dirty="0"/>
                  <a:t>Windungszahl</a:t>
                </a:r>
                <a:r>
                  <a:rPr lang="de-DE" dirty="0"/>
                  <a:t>:</a:t>
                </a:r>
              </a:p>
              <a:p>
                <a:pPr marL="68580" indent="0">
                  <a:buNone/>
                </a:pPr>
                <a:endParaRPr lang="de-DE" dirty="0"/>
              </a:p>
              <a:p>
                <a:pPr marL="68580" indent="0">
                  <a:buNone/>
                </a:pPr>
                <a14:m>
                  <m:oMathPara xmlns:m="http://schemas.openxmlformats.org/officeDocument/2006/math">
                    <m:oMathParaPr>
                      <m:jc m:val="centerGroup"/>
                    </m:oMathParaPr>
                    <m:oMath xmlns:m="http://schemas.openxmlformats.org/officeDocument/2006/math">
                      <m:r>
                        <a:rPr lang="de-DE" b="0" i="1" smtClean="0">
                          <a:latin typeface="Cambria Math"/>
                        </a:rPr>
                        <m:t> </m:t>
                      </m:r>
                      <m:r>
                        <a:rPr lang="de-DE" i="1">
                          <a:latin typeface="Cambria Math"/>
                        </a:rPr>
                        <m:t>𝐵</m:t>
                      </m:r>
                      <m:r>
                        <a:rPr lang="de-DE" i="1">
                          <a:latin typeface="Cambria Math"/>
                          <a:ea typeface="Cambria Math"/>
                        </a:rPr>
                        <m:t>~</m:t>
                      </m:r>
                      <m:r>
                        <a:rPr lang="de-DE" i="1">
                          <a:latin typeface="Cambria Math"/>
                          <a:ea typeface="Cambria Math"/>
                        </a:rPr>
                        <m:t>𝑁</m:t>
                      </m:r>
                      <m:r>
                        <a:rPr lang="de-DE" b="0" i="1" smtClean="0">
                          <a:latin typeface="Cambria Math"/>
                          <a:ea typeface="Cambria Math"/>
                        </a:rPr>
                        <m:t>                    </m:t>
                      </m:r>
                      <m:r>
                        <a:rPr lang="de-DE" i="1">
                          <a:latin typeface="Cambria Math"/>
                        </a:rPr>
                        <m:t>𝐵</m:t>
                      </m:r>
                      <m:r>
                        <a:rPr lang="de-DE" i="1">
                          <a:latin typeface="Cambria Math"/>
                          <a:ea typeface="Cambria Math"/>
                        </a:rPr>
                        <m:t>~</m:t>
                      </m:r>
                      <m:r>
                        <a:rPr lang="de-DE" b="0" i="1" smtClean="0">
                          <a:latin typeface="Cambria Math"/>
                          <a:ea typeface="Cambria Math"/>
                        </a:rPr>
                        <m:t>𝐼</m:t>
                      </m:r>
                    </m:oMath>
                  </m:oMathPara>
                </a14:m>
                <a:br>
                  <a:rPr lang="de-DE" dirty="0"/>
                </a:br>
                <a:endParaRPr lang="de-DE" dirty="0"/>
              </a:p>
              <a:p>
                <a:pPr marL="68580" indent="0">
                  <a:buNone/>
                </a:pPr>
                <a14:m>
                  <m:oMathPara xmlns:m="http://schemas.openxmlformats.org/officeDocument/2006/math">
                    <m:oMathParaPr>
                      <m:jc m:val="left"/>
                    </m:oMathParaPr>
                    <m:oMath xmlns:m="http://schemas.openxmlformats.org/officeDocument/2006/math">
                      <m:r>
                        <a:rPr lang="de-DE" i="1" dirty="0">
                          <a:latin typeface="Cambria Math"/>
                        </a:rPr>
                        <m:t>𝑁</m:t>
                      </m:r>
                      <m:r>
                        <m:rPr>
                          <m:nor/>
                        </m:rPr>
                        <a:rPr lang="de-DE" dirty="0"/>
                        <m:t> – </m:t>
                      </m:r>
                      <m:r>
                        <m:rPr>
                          <m:nor/>
                        </m:rPr>
                        <a:rPr lang="de-DE" b="0" i="0" dirty="0" smtClean="0"/>
                        <m:t>Windungszahl</m:t>
                      </m:r>
                      <m:r>
                        <m:rPr>
                          <m:nor/>
                        </m:rPr>
                        <a:rPr lang="de-DE" dirty="0"/>
                        <m:t>; </m:t>
                      </m:r>
                      <m:r>
                        <a:rPr lang="de-DE" b="0" i="1" smtClean="0">
                          <a:latin typeface="Cambria Math"/>
                        </a:rPr>
                        <m:t>𝐼</m:t>
                      </m:r>
                      <m:r>
                        <m:rPr>
                          <m:nor/>
                        </m:rPr>
                        <a:rPr lang="de-DE" dirty="0"/>
                        <m:t> – </m:t>
                      </m:r>
                      <m:r>
                        <m:rPr>
                          <m:sty m:val="p"/>
                        </m:rPr>
                        <a:rPr lang="de-DE" b="0" i="0" dirty="0" smtClean="0">
                          <a:latin typeface="Cambria Math"/>
                        </a:rPr>
                        <m:t>Stromst</m:t>
                      </m:r>
                      <m:r>
                        <a:rPr lang="de-DE" b="0" i="0" dirty="0" smtClean="0">
                          <a:latin typeface="Cambria Math"/>
                        </a:rPr>
                        <m:t>ä</m:t>
                      </m:r>
                      <m:r>
                        <m:rPr>
                          <m:sty m:val="p"/>
                        </m:rPr>
                        <a:rPr lang="de-DE" b="0" i="0" dirty="0" smtClean="0">
                          <a:latin typeface="Cambria Math"/>
                        </a:rPr>
                        <m:t>rke</m:t>
                      </m:r>
                    </m:oMath>
                  </m:oMathPara>
                </a14:m>
                <a:endParaRPr lang="de-DE" b="0" dirty="0"/>
              </a:p>
              <a:p>
                <a:pPr marL="68580" indent="0">
                  <a:buNone/>
                </a:pPr>
                <a:endParaRPr lang="de-DE" dirty="0"/>
              </a:p>
              <a:p>
                <a:pPr marL="68580" indent="0">
                  <a:buFont typeface="Wingdings 2" pitchFamily="18" charset="2"/>
                  <a:buNone/>
                </a:pPr>
                <a:endParaRPr lang="de-DE" dirty="0"/>
              </a:p>
            </p:txBody>
          </p:sp>
        </mc:Choice>
        <mc:Fallback xmlns="">
          <p:sp>
            <p:nvSpPr>
              <p:cNvPr id="9" name="Inhaltsplatzhalter 2"/>
              <p:cNvSpPr txBox="1">
                <a:spLocks noRot="1" noChangeAspect="1" noMove="1" noResize="1" noEditPoints="1" noAdjustHandles="1" noChangeArrowheads="1" noChangeShapeType="1" noTextEdit="1"/>
              </p:cNvSpPr>
              <p:nvPr/>
            </p:nvSpPr>
            <p:spPr>
              <a:xfrm>
                <a:off x="1115616" y="1700808"/>
                <a:ext cx="7200800" cy="2952328"/>
              </a:xfrm>
              <a:prstGeom prst="rect">
                <a:avLst/>
              </a:prstGeom>
              <a:blipFill rotWithShape="1">
                <a:blip r:embed="rId2"/>
                <a:stretch>
                  <a:fillRect l="-169" t="-1230"/>
                </a:stretch>
              </a:blipFill>
              <a:ln w="25400">
                <a:solidFill>
                  <a:srgbClr val="C00000"/>
                </a:solidFill>
              </a:ln>
            </p:spPr>
            <p:txBody>
              <a:bodyPr/>
              <a:lstStyle/>
              <a:p>
                <a:r>
                  <a:rPr lang="de-DE">
                    <a:noFill/>
                  </a:rPr>
                  <a:t> </a:t>
                </a:r>
              </a:p>
            </p:txBody>
          </p:sp>
        </mc:Fallback>
      </mc:AlternateContent>
      <p:sp>
        <p:nvSpPr>
          <p:cNvPr id="7" name="Titel 1"/>
          <p:cNvSpPr>
            <a:spLocks noGrp="1"/>
          </p:cNvSpPr>
          <p:nvPr>
            <p:ph type="title"/>
          </p:nvPr>
        </p:nvSpPr>
        <p:spPr>
          <a:xfrm>
            <a:off x="1043490" y="1027664"/>
            <a:ext cx="7024744" cy="1143000"/>
          </a:xfrm>
        </p:spPr>
        <p:txBody>
          <a:bodyPr>
            <a:normAutofit fontScale="90000"/>
          </a:bodyPr>
          <a:lstStyle/>
          <a:p>
            <a:r>
              <a:rPr lang="de-DE" dirty="0"/>
              <a:t>Magnetische Flussdichte</a:t>
            </a:r>
            <a:br>
              <a:rPr lang="de-DE" dirty="0"/>
            </a:br>
            <a:endParaRPr lang="de-DE" dirty="0"/>
          </a:p>
        </p:txBody>
      </p:sp>
    </p:spTree>
    <p:extLst>
      <p:ext uri="{BB962C8B-B14F-4D97-AF65-F5344CB8AC3E}">
        <p14:creationId xmlns:p14="http://schemas.microsoft.com/office/powerpoint/2010/main" val="1215385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26" y="2771344"/>
            <a:ext cx="7998622" cy="2817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el 1"/>
          <p:cNvSpPr>
            <a:spLocks noGrp="1"/>
          </p:cNvSpPr>
          <p:nvPr>
            <p:ph type="title"/>
          </p:nvPr>
        </p:nvSpPr>
        <p:spPr>
          <a:xfrm>
            <a:off x="1043490" y="1027664"/>
            <a:ext cx="7024744" cy="1143000"/>
          </a:xfrm>
        </p:spPr>
        <p:txBody>
          <a:bodyPr>
            <a:normAutofit fontScale="90000"/>
          </a:bodyPr>
          <a:lstStyle/>
          <a:p>
            <a:r>
              <a:rPr lang="de-DE" dirty="0"/>
              <a:t>Magnetische Flussdichte</a:t>
            </a:r>
            <a:br>
              <a:rPr lang="de-DE" dirty="0"/>
            </a:br>
            <a:endParaRPr lang="de-DE" dirty="0"/>
          </a:p>
        </p:txBody>
      </p:sp>
    </p:spTree>
    <p:extLst>
      <p:ext uri="{BB962C8B-B14F-4D97-AF65-F5344CB8AC3E}">
        <p14:creationId xmlns:p14="http://schemas.microsoft.com/office/powerpoint/2010/main" val="2133761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a:xfrm>
            <a:off x="1043490" y="1027664"/>
            <a:ext cx="7024744" cy="1143000"/>
          </a:xfrm>
        </p:spPr>
        <p:txBody>
          <a:bodyPr>
            <a:normAutofit fontScale="90000"/>
          </a:bodyPr>
          <a:lstStyle/>
          <a:p>
            <a:r>
              <a:rPr lang="de-DE" dirty="0"/>
              <a:t>Magnetische Flussdichte</a:t>
            </a:r>
            <a:br>
              <a:rPr lang="de-DE" dirty="0"/>
            </a:br>
            <a:endParaRPr lang="de-DE" dirty="0"/>
          </a:p>
        </p:txBody>
      </p:sp>
      <mc:AlternateContent xmlns:mc="http://schemas.openxmlformats.org/markup-compatibility/2006" xmlns:a14="http://schemas.microsoft.com/office/drawing/2010/main">
        <mc:Choice Requires="a14">
          <p:sp>
            <p:nvSpPr>
              <p:cNvPr id="2" name="Rechteck 1"/>
              <p:cNvSpPr/>
              <p:nvPr/>
            </p:nvSpPr>
            <p:spPr>
              <a:xfrm>
                <a:off x="1043608" y="2003356"/>
                <a:ext cx="7128792" cy="4062651"/>
              </a:xfrm>
              <a:prstGeom prst="rect">
                <a:avLst/>
              </a:prstGeom>
              <a:ln w="19050">
                <a:solidFill>
                  <a:srgbClr val="C00000"/>
                </a:solidFill>
              </a:ln>
            </p:spPr>
            <p:txBody>
              <a:bodyPr wrap="square">
                <a:spAutoFit/>
              </a:bodyPr>
              <a:lstStyle/>
              <a:p>
                <a:pPr marL="68580" indent="0">
                  <a:buNone/>
                </a:pPr>
                <a:r>
                  <a:rPr lang="de-DE" sz="2400" dirty="0"/>
                  <a:t>Befindet sich innerhalb der Spule ein </a:t>
                </a:r>
                <a:r>
                  <a:rPr lang="de-DE" sz="2400" dirty="0" err="1"/>
                  <a:t>ferro</a:t>
                </a:r>
                <a:r>
                  <a:rPr lang="de-DE" sz="2400" dirty="0"/>
                  <a:t>-magnetischer Stoff, dann vergrößert sich die magnetische Flussdichte der Spule:</a:t>
                </a:r>
              </a:p>
              <a:p>
                <a:pPr marL="68580" indent="0">
                  <a:buNone/>
                </a:pPr>
                <a:endParaRPr lang="de-DE" sz="2400" dirty="0"/>
              </a:p>
              <a:p>
                <a:pPr marL="68580" indent="0">
                  <a:buNone/>
                </a:pPr>
                <a14:m>
                  <m:oMathPara xmlns:m="http://schemas.openxmlformats.org/officeDocument/2006/math">
                    <m:oMathParaPr>
                      <m:jc m:val="centerGroup"/>
                    </m:oMathParaPr>
                    <m:oMath xmlns:m="http://schemas.openxmlformats.org/officeDocument/2006/math">
                      <m:r>
                        <a:rPr lang="de-DE" sz="2400" i="1">
                          <a:latin typeface="Cambria Math"/>
                        </a:rPr>
                        <m:t>𝐵</m:t>
                      </m:r>
                      <m:r>
                        <a:rPr lang="de-DE" sz="2400" i="1">
                          <a:latin typeface="Cambria Math"/>
                          <a:ea typeface="Cambria Math"/>
                        </a:rPr>
                        <m:t>~</m:t>
                      </m:r>
                      <m:sSub>
                        <m:sSubPr>
                          <m:ctrlPr>
                            <a:rPr lang="de-DE" sz="2400" i="1">
                              <a:latin typeface="Cambria Math" panose="02040503050406030204" pitchFamily="18" charset="0"/>
                              <a:ea typeface="Cambria Math"/>
                            </a:rPr>
                          </m:ctrlPr>
                        </m:sSubPr>
                        <m:e>
                          <m:r>
                            <a:rPr lang="el-GR" sz="2400" i="1">
                              <a:latin typeface="Cambria Math"/>
                              <a:ea typeface="Cambria Math"/>
                            </a:rPr>
                            <m:t>𝜇</m:t>
                          </m:r>
                        </m:e>
                        <m:sub>
                          <m:r>
                            <m:rPr>
                              <m:sty m:val="p"/>
                            </m:rPr>
                            <a:rPr lang="de-DE" sz="2400">
                              <a:latin typeface="Cambria Math"/>
                              <a:ea typeface="Cambria Math"/>
                            </a:rPr>
                            <m:t>r</m:t>
                          </m:r>
                        </m:sub>
                      </m:sSub>
                    </m:oMath>
                  </m:oMathPara>
                </a14:m>
                <a:endParaRPr lang="de-DE" dirty="0"/>
              </a:p>
              <a:p>
                <a:pPr marL="68580" indent="0">
                  <a:buNone/>
                </a:pPr>
                <a:endParaRPr lang="de-DE" dirty="0"/>
              </a:p>
              <a:p>
                <a:pPr marL="68580" indent="0">
                  <a:buNone/>
                </a:pPr>
                <a:r>
                  <a:rPr lang="de-DE" sz="2400" dirty="0"/>
                  <a:t>Die </a:t>
                </a:r>
                <a:r>
                  <a:rPr lang="de-DE" sz="2400" b="1" dirty="0"/>
                  <a:t>relative</a:t>
                </a:r>
                <a:r>
                  <a:rPr lang="de-DE" sz="2400" dirty="0"/>
                  <a:t> </a:t>
                </a:r>
                <a:r>
                  <a:rPr lang="de-DE" sz="2400" b="1" dirty="0"/>
                  <a:t>Permeabilitätszahl </a:t>
                </a:r>
                <a14:m>
                  <m:oMath xmlns:m="http://schemas.openxmlformats.org/officeDocument/2006/math">
                    <m:sSub>
                      <m:sSubPr>
                        <m:ctrlPr>
                          <a:rPr lang="de-DE" sz="2400" b="1" i="1">
                            <a:latin typeface="Cambria Math" panose="02040503050406030204" pitchFamily="18" charset="0"/>
                            <a:ea typeface="Cambria Math"/>
                          </a:rPr>
                        </m:ctrlPr>
                      </m:sSubPr>
                      <m:e>
                        <m:r>
                          <a:rPr lang="el-GR" sz="2400" b="1" i="1">
                            <a:latin typeface="Cambria Math"/>
                            <a:ea typeface="Cambria Math"/>
                          </a:rPr>
                          <m:t>𝝁</m:t>
                        </m:r>
                      </m:e>
                      <m:sub>
                        <m:r>
                          <a:rPr lang="de-DE" sz="2400" b="1" i="1">
                            <a:latin typeface="Cambria Math"/>
                            <a:ea typeface="Cambria Math"/>
                          </a:rPr>
                          <m:t>𝒓</m:t>
                        </m:r>
                      </m:sub>
                    </m:sSub>
                  </m:oMath>
                </a14:m>
                <a:r>
                  <a:rPr lang="de-DE" b="1" dirty="0"/>
                  <a:t> </a:t>
                </a:r>
                <a:r>
                  <a:rPr lang="de-DE" sz="2400" dirty="0"/>
                  <a:t>ist eine Stoffkonstante. Sie gibt an, um wie viel sich die magnetisch Flussdichte im Vergleich zum Vakuum (näherungsweise auch Luft) vergrößert.</a:t>
                </a:r>
                <a:endParaRPr lang="de-DE" dirty="0"/>
              </a:p>
            </p:txBody>
          </p:sp>
        </mc:Choice>
        <mc:Fallback xmlns="">
          <p:sp>
            <p:nvSpPr>
              <p:cNvPr id="2" name="Rechteck 1"/>
              <p:cNvSpPr>
                <a:spLocks noRot="1" noChangeAspect="1" noMove="1" noResize="1" noEditPoints="1" noAdjustHandles="1" noChangeArrowheads="1" noChangeShapeType="1" noTextEdit="1"/>
              </p:cNvSpPr>
              <p:nvPr/>
            </p:nvSpPr>
            <p:spPr>
              <a:xfrm>
                <a:off x="1043608" y="2003356"/>
                <a:ext cx="7128792" cy="4062651"/>
              </a:xfrm>
              <a:prstGeom prst="rect">
                <a:avLst/>
              </a:prstGeom>
              <a:blipFill rotWithShape="1">
                <a:blip r:embed="rId2"/>
                <a:stretch>
                  <a:fillRect l="-256" t="-1046" r="-1620" b="-2242"/>
                </a:stretch>
              </a:blipFill>
              <a:ln w="19050">
                <a:solidFill>
                  <a:srgbClr val="C0000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3" name="Tabelle 2"/>
              <p:cNvGraphicFramePr>
                <a:graphicFrameLocks noGrp="1"/>
              </p:cNvGraphicFramePr>
              <p:nvPr>
                <p:extLst>
                  <p:ext uri="{D42A27DB-BD31-4B8C-83A1-F6EECF244321}">
                    <p14:modId xmlns:p14="http://schemas.microsoft.com/office/powerpoint/2010/main" val="476297243"/>
                  </p:ext>
                </p:extLst>
              </p:nvPr>
            </p:nvGraphicFramePr>
            <p:xfrm>
              <a:off x="1475656" y="836712"/>
              <a:ext cx="6096000" cy="256032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de-DE" sz="2200" dirty="0"/>
                            <a:t>Stoff</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de-DE" sz="2000" i="1" smtClean="0">
                                        <a:latin typeface="Cambria Math" panose="02040503050406030204" pitchFamily="18" charset="0"/>
                                      </a:rPr>
                                    </m:ctrlPr>
                                  </m:sSubPr>
                                  <m:e>
                                    <m:r>
                                      <a:rPr lang="el-GR" sz="2000">
                                        <a:latin typeface="Cambria Math"/>
                                      </a:rPr>
                                      <m:t>𝝁</m:t>
                                    </m:r>
                                  </m:e>
                                  <m:sub>
                                    <m:r>
                                      <a:rPr lang="de-DE" sz="2000">
                                        <a:latin typeface="Cambria Math"/>
                                      </a:rPr>
                                      <m:t>𝒓</m:t>
                                    </m:r>
                                  </m:sub>
                                </m:sSub>
                              </m:oMath>
                            </m:oMathPara>
                          </a14:m>
                          <a:endParaRPr lang="de-DE" sz="2200" dirty="0"/>
                        </a:p>
                      </a:txBody>
                      <a:tcPr/>
                    </a:tc>
                    <a:extLst>
                      <a:ext uri="{0D108BD9-81ED-4DB2-BD59-A6C34878D82A}">
                        <a16:rowId xmlns:a16="http://schemas.microsoft.com/office/drawing/2014/main" val="10000"/>
                      </a:ext>
                    </a:extLst>
                  </a:tr>
                  <a:tr h="370840">
                    <a:tc>
                      <a:txBody>
                        <a:bodyPr/>
                        <a:lstStyle/>
                        <a:p>
                          <a:pPr algn="ctr"/>
                          <a:r>
                            <a:rPr lang="de-DE" sz="2200" dirty="0"/>
                            <a:t>Vakuum</a:t>
                          </a:r>
                        </a:p>
                      </a:txBody>
                      <a:tcPr/>
                    </a:tc>
                    <a:tc>
                      <a:txBody>
                        <a:bodyPr/>
                        <a:lstStyle/>
                        <a:p>
                          <a:pPr algn="ctr"/>
                          <a:r>
                            <a:rPr lang="de-DE" sz="2200" dirty="0"/>
                            <a:t>1</a:t>
                          </a:r>
                        </a:p>
                      </a:txBody>
                      <a:tcPr/>
                    </a:tc>
                    <a:extLst>
                      <a:ext uri="{0D108BD9-81ED-4DB2-BD59-A6C34878D82A}">
                        <a16:rowId xmlns:a16="http://schemas.microsoft.com/office/drawing/2014/main" val="10001"/>
                      </a:ext>
                    </a:extLst>
                  </a:tr>
                  <a:tr h="370840">
                    <a:tc>
                      <a:txBody>
                        <a:bodyPr/>
                        <a:lstStyle/>
                        <a:p>
                          <a:pPr algn="ctr"/>
                          <a:r>
                            <a:rPr lang="de-DE" sz="2200" dirty="0"/>
                            <a:t>Luft</a:t>
                          </a:r>
                        </a:p>
                      </a:txBody>
                      <a:tcPr/>
                    </a:tc>
                    <a:tc>
                      <a:txBody>
                        <a:bodyPr/>
                        <a:lstStyle/>
                        <a:p>
                          <a:pPr algn="ctr"/>
                          <a:r>
                            <a:rPr lang="de-DE" sz="2200" dirty="0"/>
                            <a:t>1,000</a:t>
                          </a:r>
                          <a:r>
                            <a:rPr lang="de-DE" sz="2200" baseline="-25000" dirty="0"/>
                            <a:t> </a:t>
                          </a:r>
                          <a:r>
                            <a:rPr lang="de-DE" sz="2200" dirty="0"/>
                            <a:t>000</a:t>
                          </a:r>
                          <a:r>
                            <a:rPr lang="de-DE" sz="2200" baseline="-25000" dirty="0"/>
                            <a:t> </a:t>
                          </a:r>
                          <a:r>
                            <a:rPr lang="de-DE" sz="2200" dirty="0"/>
                            <a:t>4</a:t>
                          </a:r>
                        </a:p>
                      </a:txBody>
                      <a:tcPr/>
                    </a:tc>
                    <a:extLst>
                      <a:ext uri="{0D108BD9-81ED-4DB2-BD59-A6C34878D82A}">
                        <a16:rowId xmlns:a16="http://schemas.microsoft.com/office/drawing/2014/main" val="10002"/>
                      </a:ext>
                    </a:extLst>
                  </a:tr>
                  <a:tr h="370840">
                    <a:tc>
                      <a:txBody>
                        <a:bodyPr/>
                        <a:lstStyle/>
                        <a:p>
                          <a:pPr algn="ctr"/>
                          <a:r>
                            <a:rPr lang="de-DE" sz="2200" dirty="0"/>
                            <a:t>Eisen</a:t>
                          </a:r>
                        </a:p>
                      </a:txBody>
                      <a:tcPr/>
                    </a:tc>
                    <a:tc>
                      <a:txBody>
                        <a:bodyPr/>
                        <a:lstStyle/>
                        <a:p>
                          <a:pPr algn="ctr"/>
                          <a:r>
                            <a:rPr lang="de-DE" sz="2200" dirty="0"/>
                            <a:t>250 - 680</a:t>
                          </a:r>
                        </a:p>
                      </a:txBody>
                      <a:tcPr/>
                    </a:tc>
                    <a:extLst>
                      <a:ext uri="{0D108BD9-81ED-4DB2-BD59-A6C34878D82A}">
                        <a16:rowId xmlns:a16="http://schemas.microsoft.com/office/drawing/2014/main" val="10003"/>
                      </a:ext>
                    </a:extLst>
                  </a:tr>
                  <a:tr h="370840">
                    <a:tc>
                      <a:txBody>
                        <a:bodyPr/>
                        <a:lstStyle/>
                        <a:p>
                          <a:pPr algn="ctr"/>
                          <a:r>
                            <a:rPr lang="de-DE" sz="2200" dirty="0"/>
                            <a:t>Kobalt</a:t>
                          </a:r>
                        </a:p>
                      </a:txBody>
                      <a:tcPr/>
                    </a:tc>
                    <a:tc>
                      <a:txBody>
                        <a:bodyPr/>
                        <a:lstStyle/>
                        <a:p>
                          <a:pPr algn="ctr"/>
                          <a:r>
                            <a:rPr lang="de-DE" sz="2200" dirty="0"/>
                            <a:t>80 - 200</a:t>
                          </a:r>
                        </a:p>
                      </a:txBody>
                      <a:tcPr/>
                    </a:tc>
                    <a:extLst>
                      <a:ext uri="{0D108BD9-81ED-4DB2-BD59-A6C34878D82A}">
                        <a16:rowId xmlns:a16="http://schemas.microsoft.com/office/drawing/2014/main" val="10004"/>
                      </a:ext>
                    </a:extLst>
                  </a:tr>
                  <a:tr h="370840">
                    <a:tc>
                      <a:txBody>
                        <a:bodyPr/>
                        <a:lstStyle/>
                        <a:p>
                          <a:pPr algn="ctr"/>
                          <a:r>
                            <a:rPr lang="de-DE" sz="2200" dirty="0"/>
                            <a:t>Nickel</a:t>
                          </a:r>
                        </a:p>
                      </a:txBody>
                      <a:tcPr/>
                    </a:tc>
                    <a:tc>
                      <a:txBody>
                        <a:bodyPr/>
                        <a:lstStyle/>
                        <a:p>
                          <a:pPr algn="ctr"/>
                          <a:r>
                            <a:rPr lang="de-DE" sz="2200" dirty="0"/>
                            <a:t>280 - 2500</a:t>
                          </a:r>
                        </a:p>
                      </a:txBody>
                      <a:tcPr/>
                    </a:tc>
                    <a:extLst>
                      <a:ext uri="{0D108BD9-81ED-4DB2-BD59-A6C34878D82A}">
                        <a16:rowId xmlns:a16="http://schemas.microsoft.com/office/drawing/2014/main" val="10005"/>
                      </a:ext>
                    </a:extLst>
                  </a:tr>
                </a:tbl>
              </a:graphicData>
            </a:graphic>
          </p:graphicFrame>
        </mc:Choice>
        <mc:Fallback xmlns="">
          <p:graphicFrame>
            <p:nvGraphicFramePr>
              <p:cNvPr id="3" name="Tabelle 2"/>
              <p:cNvGraphicFramePr>
                <a:graphicFrameLocks noGrp="1"/>
              </p:cNvGraphicFramePr>
              <p:nvPr>
                <p:extLst>
                  <p:ext uri="{D42A27DB-BD31-4B8C-83A1-F6EECF244321}">
                    <p14:modId xmlns:p14="http://schemas.microsoft.com/office/powerpoint/2010/main" val="476297243"/>
                  </p:ext>
                </p:extLst>
              </p:nvPr>
            </p:nvGraphicFramePr>
            <p:xfrm>
              <a:off x="1475656" y="836712"/>
              <a:ext cx="6096000" cy="2560320"/>
            </p:xfrm>
            <a:graphic>
              <a:graphicData uri="http://schemas.openxmlformats.org/drawingml/2006/table">
                <a:tbl>
                  <a:tblPr firstRow="1" bandRow="1">
                    <a:tableStyleId>{21E4AEA4-8DFA-4A89-87EB-49C32662AFE0}</a:tableStyleId>
                  </a:tblPr>
                  <a:tblGrid>
                    <a:gridCol w="3048000"/>
                    <a:gridCol w="3048000"/>
                  </a:tblGrid>
                  <a:tr h="426720">
                    <a:tc>
                      <a:txBody>
                        <a:bodyPr/>
                        <a:lstStyle/>
                        <a:p>
                          <a:pPr algn="ctr"/>
                          <a:r>
                            <a:rPr lang="de-DE" sz="2200" dirty="0" smtClean="0"/>
                            <a:t>Stoff</a:t>
                          </a:r>
                          <a:endParaRPr lang="de-DE" sz="2200" dirty="0"/>
                        </a:p>
                      </a:txBody>
                      <a:tcPr/>
                    </a:tc>
                    <a:tc>
                      <a:txBody>
                        <a:bodyPr/>
                        <a:lstStyle/>
                        <a:p>
                          <a:endParaRPr lang="de-DE"/>
                        </a:p>
                      </a:txBody>
                      <a:tcPr>
                        <a:blipFill rotWithShape="1">
                          <a:blip r:embed="rId3"/>
                          <a:stretch>
                            <a:fillRect l="-100000" t="-8571" r="-200" b="-528571"/>
                          </a:stretch>
                        </a:blipFill>
                      </a:tcPr>
                    </a:tc>
                  </a:tr>
                  <a:tr h="426720">
                    <a:tc>
                      <a:txBody>
                        <a:bodyPr/>
                        <a:lstStyle/>
                        <a:p>
                          <a:pPr algn="ctr"/>
                          <a:r>
                            <a:rPr lang="de-DE" sz="2200" dirty="0" smtClean="0"/>
                            <a:t>Vakuum</a:t>
                          </a:r>
                          <a:endParaRPr lang="de-DE" sz="2200" dirty="0"/>
                        </a:p>
                      </a:txBody>
                      <a:tcPr/>
                    </a:tc>
                    <a:tc>
                      <a:txBody>
                        <a:bodyPr/>
                        <a:lstStyle/>
                        <a:p>
                          <a:pPr algn="ctr"/>
                          <a:r>
                            <a:rPr lang="de-DE" sz="2200" dirty="0" smtClean="0"/>
                            <a:t>1</a:t>
                          </a:r>
                          <a:endParaRPr lang="de-DE" sz="2200" dirty="0"/>
                        </a:p>
                      </a:txBody>
                      <a:tcPr/>
                    </a:tc>
                  </a:tr>
                  <a:tr h="426720">
                    <a:tc>
                      <a:txBody>
                        <a:bodyPr/>
                        <a:lstStyle/>
                        <a:p>
                          <a:pPr algn="ctr"/>
                          <a:r>
                            <a:rPr lang="de-DE" sz="2200" dirty="0" smtClean="0"/>
                            <a:t>Luft</a:t>
                          </a:r>
                          <a:endParaRPr lang="de-DE" sz="2200" dirty="0"/>
                        </a:p>
                      </a:txBody>
                      <a:tcPr/>
                    </a:tc>
                    <a:tc>
                      <a:txBody>
                        <a:bodyPr/>
                        <a:lstStyle/>
                        <a:p>
                          <a:pPr algn="ctr"/>
                          <a:r>
                            <a:rPr lang="de-DE" sz="2200" dirty="0" smtClean="0"/>
                            <a:t>1,000</a:t>
                          </a:r>
                          <a:r>
                            <a:rPr lang="de-DE" sz="2200" baseline="-25000" dirty="0" smtClean="0"/>
                            <a:t> </a:t>
                          </a:r>
                          <a:r>
                            <a:rPr lang="de-DE" sz="2200" dirty="0" smtClean="0"/>
                            <a:t>000</a:t>
                          </a:r>
                          <a:r>
                            <a:rPr lang="de-DE" sz="2200" baseline="-25000" dirty="0" smtClean="0"/>
                            <a:t> </a:t>
                          </a:r>
                          <a:r>
                            <a:rPr lang="de-DE" sz="2200" dirty="0" smtClean="0"/>
                            <a:t>4</a:t>
                          </a:r>
                          <a:endParaRPr lang="de-DE" sz="2200" dirty="0"/>
                        </a:p>
                      </a:txBody>
                      <a:tcPr/>
                    </a:tc>
                  </a:tr>
                  <a:tr h="426720">
                    <a:tc>
                      <a:txBody>
                        <a:bodyPr/>
                        <a:lstStyle/>
                        <a:p>
                          <a:pPr algn="ctr"/>
                          <a:r>
                            <a:rPr lang="de-DE" sz="2200" dirty="0" smtClean="0"/>
                            <a:t>Eisen</a:t>
                          </a:r>
                          <a:endParaRPr lang="de-DE" sz="2200" dirty="0"/>
                        </a:p>
                      </a:txBody>
                      <a:tcPr/>
                    </a:tc>
                    <a:tc>
                      <a:txBody>
                        <a:bodyPr/>
                        <a:lstStyle/>
                        <a:p>
                          <a:pPr algn="ctr"/>
                          <a:r>
                            <a:rPr lang="de-DE" sz="2200" dirty="0" smtClean="0"/>
                            <a:t>250 - 680</a:t>
                          </a:r>
                          <a:endParaRPr lang="de-DE" sz="2200" dirty="0"/>
                        </a:p>
                      </a:txBody>
                      <a:tcPr/>
                    </a:tc>
                  </a:tr>
                  <a:tr h="426720">
                    <a:tc>
                      <a:txBody>
                        <a:bodyPr/>
                        <a:lstStyle/>
                        <a:p>
                          <a:pPr algn="ctr"/>
                          <a:r>
                            <a:rPr lang="de-DE" sz="2200" dirty="0" smtClean="0"/>
                            <a:t>Kobalt</a:t>
                          </a:r>
                          <a:endParaRPr lang="de-DE" sz="2200" dirty="0"/>
                        </a:p>
                      </a:txBody>
                      <a:tcPr/>
                    </a:tc>
                    <a:tc>
                      <a:txBody>
                        <a:bodyPr/>
                        <a:lstStyle/>
                        <a:p>
                          <a:pPr algn="ctr"/>
                          <a:r>
                            <a:rPr lang="de-DE" sz="2200" dirty="0" smtClean="0"/>
                            <a:t>80 - 200</a:t>
                          </a:r>
                          <a:endParaRPr lang="de-DE" sz="2200" dirty="0"/>
                        </a:p>
                      </a:txBody>
                      <a:tcPr/>
                    </a:tc>
                  </a:tr>
                  <a:tr h="426720">
                    <a:tc>
                      <a:txBody>
                        <a:bodyPr/>
                        <a:lstStyle/>
                        <a:p>
                          <a:pPr algn="ctr"/>
                          <a:r>
                            <a:rPr lang="de-DE" sz="2200" dirty="0" smtClean="0"/>
                            <a:t>Nickel</a:t>
                          </a:r>
                          <a:endParaRPr lang="de-DE" sz="2200" dirty="0"/>
                        </a:p>
                      </a:txBody>
                      <a:tcPr/>
                    </a:tc>
                    <a:tc>
                      <a:txBody>
                        <a:bodyPr/>
                        <a:lstStyle/>
                        <a:p>
                          <a:pPr algn="ctr"/>
                          <a:r>
                            <a:rPr lang="de-DE" sz="2200" dirty="0" smtClean="0"/>
                            <a:t>280 - 2500</a:t>
                          </a:r>
                          <a:endParaRPr lang="de-DE" sz="2200" dirty="0"/>
                        </a:p>
                      </a:txBody>
                      <a:tcPr/>
                    </a:tc>
                  </a:tr>
                </a:tbl>
              </a:graphicData>
            </a:graphic>
          </p:graphicFrame>
        </mc:Fallback>
      </mc:AlternateContent>
    </p:spTree>
    <p:extLst>
      <p:ext uri="{BB962C8B-B14F-4D97-AF65-F5344CB8AC3E}">
        <p14:creationId xmlns:p14="http://schemas.microsoft.com/office/powerpoint/2010/main" val="400507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ogen 15"/>
          <p:cNvSpPr/>
          <p:nvPr/>
        </p:nvSpPr>
        <p:spPr>
          <a:xfrm rot="10800000">
            <a:off x="3829798"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22" name="Gruppieren 21"/>
          <p:cNvGrpSpPr/>
          <p:nvPr/>
        </p:nvGrpSpPr>
        <p:grpSpPr>
          <a:xfrm>
            <a:off x="6804248" y="1441102"/>
            <a:ext cx="1570501" cy="461665"/>
            <a:chOff x="6804248" y="1441102"/>
            <a:chExt cx="1570501" cy="461665"/>
          </a:xfrm>
        </p:grpSpPr>
        <p:grpSp>
          <p:nvGrpSpPr>
            <p:cNvPr id="17" name="Gruppieren 16"/>
            <p:cNvGrpSpPr/>
            <p:nvPr/>
          </p:nvGrpSpPr>
          <p:grpSpPr>
            <a:xfrm>
              <a:off x="6804248" y="1484784"/>
              <a:ext cx="372564" cy="372564"/>
              <a:chOff x="4415460" y="2552380"/>
              <a:chExt cx="1028364" cy="1028364"/>
            </a:xfrm>
            <a:solidFill>
              <a:srgbClr val="FFFF99"/>
            </a:solidFill>
          </p:grpSpPr>
          <p:sp>
            <p:nvSpPr>
              <p:cNvPr id="18" name="Ellipse 17"/>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 Verbindung 18"/>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feld 20"/>
            <p:cNvSpPr txBox="1"/>
            <p:nvPr/>
          </p:nvSpPr>
          <p:spPr>
            <a:xfrm>
              <a:off x="7236296" y="1441102"/>
              <a:ext cx="1138453" cy="461665"/>
            </a:xfrm>
            <a:prstGeom prst="rect">
              <a:avLst/>
            </a:prstGeom>
            <a:noFill/>
          </p:spPr>
          <p:txBody>
            <a:bodyPr wrap="none" rtlCol="0">
              <a:spAutoFit/>
            </a:bodyPr>
            <a:lstStyle/>
            <a:p>
              <a:r>
                <a:rPr lang="de-DE" sz="2400" dirty="0"/>
                <a:t>hinaus</a:t>
              </a:r>
            </a:p>
          </p:txBody>
        </p:sp>
      </p:grpSp>
      <p:sp>
        <p:nvSpPr>
          <p:cNvPr id="27" name="Bogen 26"/>
          <p:cNvSpPr/>
          <p:nvPr/>
        </p:nvSpPr>
        <p:spPr>
          <a:xfrm rot="10800000">
            <a:off x="5406354" y="2322592"/>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35" name="Gruppieren 34"/>
          <p:cNvGrpSpPr/>
          <p:nvPr/>
        </p:nvGrpSpPr>
        <p:grpSpPr>
          <a:xfrm>
            <a:off x="6802338" y="951111"/>
            <a:ext cx="1501572" cy="461665"/>
            <a:chOff x="3664816" y="3918309"/>
            <a:chExt cx="1501572" cy="461665"/>
          </a:xfrm>
        </p:grpSpPr>
        <p:grpSp>
          <p:nvGrpSpPr>
            <p:cNvPr id="28" name="Gruppieren 27"/>
            <p:cNvGrpSpPr/>
            <p:nvPr/>
          </p:nvGrpSpPr>
          <p:grpSpPr>
            <a:xfrm>
              <a:off x="3664816" y="3918309"/>
              <a:ext cx="1501572" cy="461665"/>
              <a:chOff x="6804248" y="1441102"/>
              <a:chExt cx="1501572" cy="461665"/>
            </a:xfrm>
          </p:grpSpPr>
          <p:sp>
            <p:nvSpPr>
              <p:cNvPr id="31" name="Ellipse 30"/>
              <p:cNvSpPr/>
              <p:nvPr/>
            </p:nvSpPr>
            <p:spPr>
              <a:xfrm>
                <a:off x="6804248" y="1484784"/>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p:cNvSpPr txBox="1"/>
              <p:nvPr/>
            </p:nvSpPr>
            <p:spPr>
              <a:xfrm>
                <a:off x="7236296" y="1441102"/>
                <a:ext cx="1069524" cy="461665"/>
              </a:xfrm>
              <a:prstGeom prst="rect">
                <a:avLst/>
              </a:prstGeom>
              <a:noFill/>
            </p:spPr>
            <p:txBody>
              <a:bodyPr wrap="none" rtlCol="0">
                <a:spAutoFit/>
              </a:bodyPr>
              <a:lstStyle/>
              <a:p>
                <a:r>
                  <a:rPr lang="de-DE" sz="2400" dirty="0"/>
                  <a:t>hinein</a:t>
                </a:r>
              </a:p>
            </p:txBody>
          </p:sp>
        </p:grpSp>
        <p:sp>
          <p:nvSpPr>
            <p:cNvPr id="34" name="Ellipse 33"/>
            <p:cNvSpPr/>
            <p:nvPr/>
          </p:nvSpPr>
          <p:spPr>
            <a:xfrm>
              <a:off x="3815730" y="4113138"/>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9" name="Bogen 38"/>
          <p:cNvSpPr/>
          <p:nvPr/>
        </p:nvSpPr>
        <p:spPr>
          <a:xfrm>
            <a:off x="3841228" y="3925663"/>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3" name="Bogen 42"/>
          <p:cNvSpPr/>
          <p:nvPr/>
        </p:nvSpPr>
        <p:spPr>
          <a:xfrm>
            <a:off x="5417402" y="3925663"/>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8" name="Bogen 47"/>
          <p:cNvSpPr/>
          <p:nvPr/>
        </p:nvSpPr>
        <p:spPr>
          <a:xfrm rot="10800000">
            <a:off x="2252505" y="2326021"/>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2" name="Bogen 51"/>
          <p:cNvSpPr/>
          <p:nvPr/>
        </p:nvSpPr>
        <p:spPr>
          <a:xfrm>
            <a:off x="2263553" y="3929092"/>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7" name="Bogen 56"/>
          <p:cNvSpPr/>
          <p:nvPr/>
        </p:nvSpPr>
        <p:spPr>
          <a:xfrm rot="10800000">
            <a:off x="6993984" y="2322592"/>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1" name="Bogen 60"/>
          <p:cNvSpPr/>
          <p:nvPr/>
        </p:nvSpPr>
        <p:spPr>
          <a:xfrm>
            <a:off x="7005032" y="3925663"/>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6" name="Bogen 65"/>
          <p:cNvSpPr/>
          <p:nvPr/>
        </p:nvSpPr>
        <p:spPr>
          <a:xfrm rot="10800000">
            <a:off x="683568"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0" name="Bogen 69"/>
          <p:cNvSpPr/>
          <p:nvPr/>
        </p:nvSpPr>
        <p:spPr>
          <a:xfrm>
            <a:off x="694616" y="3929091"/>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53" name="Gruppieren 52"/>
          <p:cNvGrpSpPr/>
          <p:nvPr/>
        </p:nvGrpSpPr>
        <p:grpSpPr>
          <a:xfrm>
            <a:off x="7542653" y="2870392"/>
            <a:ext cx="372564" cy="372564"/>
            <a:chOff x="4415460" y="2552380"/>
            <a:chExt cx="1028364" cy="1028364"/>
          </a:xfrm>
          <a:solidFill>
            <a:srgbClr val="FFFF99"/>
          </a:solidFill>
        </p:grpSpPr>
        <p:sp>
          <p:nvSpPr>
            <p:cNvPr id="54" name="Ellipse 53"/>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5" name="Gerade Verbindung 54"/>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uppieren 57"/>
          <p:cNvGrpSpPr/>
          <p:nvPr/>
        </p:nvGrpSpPr>
        <p:grpSpPr>
          <a:xfrm>
            <a:off x="7553065" y="4473463"/>
            <a:ext cx="372564" cy="372564"/>
            <a:chOff x="4323492" y="4869160"/>
            <a:chExt cx="372564" cy="372564"/>
          </a:xfrm>
        </p:grpSpPr>
        <p:sp>
          <p:nvSpPr>
            <p:cNvPr id="59" name="Ellipse 58"/>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Ellipse 59"/>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0" name="Gruppieren 79"/>
          <p:cNvGrpSpPr/>
          <p:nvPr/>
        </p:nvGrpSpPr>
        <p:grpSpPr>
          <a:xfrm>
            <a:off x="5167127" y="2873820"/>
            <a:ext cx="372564" cy="372564"/>
            <a:chOff x="4415460" y="2552380"/>
            <a:chExt cx="1028364" cy="1028364"/>
          </a:xfrm>
          <a:solidFill>
            <a:srgbClr val="FFFF99"/>
          </a:solidFill>
        </p:grpSpPr>
        <p:sp>
          <p:nvSpPr>
            <p:cNvPr id="81" name="Ellipse 80"/>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2" name="Gerade Verbindung 81"/>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Bogen 83"/>
          <p:cNvSpPr/>
          <p:nvPr/>
        </p:nvSpPr>
        <p:spPr>
          <a:xfrm rot="10800000">
            <a:off x="4618458" y="2326020"/>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85" name="Gruppieren 84"/>
          <p:cNvGrpSpPr/>
          <p:nvPr/>
        </p:nvGrpSpPr>
        <p:grpSpPr>
          <a:xfrm>
            <a:off x="5177539" y="4476891"/>
            <a:ext cx="372564" cy="372564"/>
            <a:chOff x="4323492" y="4869160"/>
            <a:chExt cx="372564" cy="372564"/>
          </a:xfrm>
        </p:grpSpPr>
        <p:sp>
          <p:nvSpPr>
            <p:cNvPr id="86" name="Ellipse 85"/>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Ellipse 86"/>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88" name="Bogen 87"/>
          <p:cNvSpPr/>
          <p:nvPr/>
        </p:nvSpPr>
        <p:spPr>
          <a:xfrm>
            <a:off x="4629506" y="3929091"/>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89" name="Gruppieren 88"/>
          <p:cNvGrpSpPr/>
          <p:nvPr/>
        </p:nvGrpSpPr>
        <p:grpSpPr>
          <a:xfrm>
            <a:off x="3582951" y="2870903"/>
            <a:ext cx="372564" cy="372564"/>
            <a:chOff x="4415460" y="2552380"/>
            <a:chExt cx="1028364" cy="1028364"/>
          </a:xfrm>
          <a:solidFill>
            <a:srgbClr val="FFFF99"/>
          </a:solidFill>
        </p:grpSpPr>
        <p:sp>
          <p:nvSpPr>
            <p:cNvPr id="90" name="Ellipse 89"/>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1" name="Gerade Verbindung 90"/>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Bogen 92"/>
          <p:cNvSpPr/>
          <p:nvPr/>
        </p:nvSpPr>
        <p:spPr>
          <a:xfrm rot="10800000">
            <a:off x="3034282" y="2323103"/>
            <a:ext cx="1469902" cy="1469902"/>
          </a:xfrm>
          <a:prstGeom prst="arc">
            <a:avLst>
              <a:gd name="adj1" fmla="val 16200000"/>
              <a:gd name="adj2" fmla="val 16124975"/>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94" name="Gruppieren 93"/>
          <p:cNvGrpSpPr/>
          <p:nvPr/>
        </p:nvGrpSpPr>
        <p:grpSpPr>
          <a:xfrm>
            <a:off x="3593363" y="4473974"/>
            <a:ext cx="372564" cy="372564"/>
            <a:chOff x="4323492" y="4869160"/>
            <a:chExt cx="372564" cy="372564"/>
          </a:xfrm>
        </p:grpSpPr>
        <p:sp>
          <p:nvSpPr>
            <p:cNvPr id="95" name="Ellipse 94"/>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Ellipse 95"/>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7" name="Bogen 96"/>
          <p:cNvSpPr/>
          <p:nvPr/>
        </p:nvSpPr>
        <p:spPr>
          <a:xfrm>
            <a:off x="3045330" y="3926174"/>
            <a:ext cx="1469902" cy="1469902"/>
          </a:xfrm>
          <a:prstGeom prst="arc">
            <a:avLst>
              <a:gd name="adj1" fmla="val 16200000"/>
              <a:gd name="adj2" fmla="val 16124975"/>
            </a:avLst>
          </a:prstGeom>
          <a:ln w="28575">
            <a:solidFill>
              <a:schemeClr val="accent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5" name="Gruppieren 14"/>
          <p:cNvGrpSpPr/>
          <p:nvPr/>
        </p:nvGrpSpPr>
        <p:grpSpPr>
          <a:xfrm>
            <a:off x="4378467" y="2873820"/>
            <a:ext cx="372564" cy="372564"/>
            <a:chOff x="4415460" y="2552380"/>
            <a:chExt cx="1028364" cy="1028364"/>
          </a:xfrm>
          <a:solidFill>
            <a:srgbClr val="FFFF99"/>
          </a:solidFill>
        </p:grpSpPr>
        <p:sp>
          <p:nvSpPr>
            <p:cNvPr id="4" name="Ellipse 3"/>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 Verbindung 5"/>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uppieren 37"/>
          <p:cNvGrpSpPr/>
          <p:nvPr/>
        </p:nvGrpSpPr>
        <p:grpSpPr>
          <a:xfrm>
            <a:off x="4389261" y="4473463"/>
            <a:ext cx="372564" cy="372564"/>
            <a:chOff x="4323492" y="4869160"/>
            <a:chExt cx="372564" cy="372564"/>
          </a:xfrm>
        </p:grpSpPr>
        <p:sp>
          <p:nvSpPr>
            <p:cNvPr id="36" name="Ellipse 35"/>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4" name="Gruppieren 43"/>
          <p:cNvGrpSpPr/>
          <p:nvPr/>
        </p:nvGrpSpPr>
        <p:grpSpPr>
          <a:xfrm>
            <a:off x="2801174" y="2873821"/>
            <a:ext cx="372564" cy="372564"/>
            <a:chOff x="4415460" y="2552380"/>
            <a:chExt cx="1028364" cy="1028364"/>
          </a:xfrm>
          <a:solidFill>
            <a:srgbClr val="FFFF99"/>
          </a:solidFill>
        </p:grpSpPr>
        <p:sp>
          <p:nvSpPr>
            <p:cNvPr id="45" name="Ellipse 44"/>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6" name="Gerade Verbindung 45"/>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pieren 48"/>
          <p:cNvGrpSpPr/>
          <p:nvPr/>
        </p:nvGrpSpPr>
        <p:grpSpPr>
          <a:xfrm>
            <a:off x="2811586" y="4476892"/>
            <a:ext cx="372564" cy="372564"/>
            <a:chOff x="4323492" y="4869160"/>
            <a:chExt cx="372564" cy="372564"/>
          </a:xfrm>
        </p:grpSpPr>
        <p:sp>
          <p:nvSpPr>
            <p:cNvPr id="50" name="Ellipse 49"/>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Ellipse 50"/>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2" name="Gruppieren 61"/>
          <p:cNvGrpSpPr/>
          <p:nvPr/>
        </p:nvGrpSpPr>
        <p:grpSpPr>
          <a:xfrm>
            <a:off x="1232237" y="2873820"/>
            <a:ext cx="372564" cy="372564"/>
            <a:chOff x="4415460" y="2552380"/>
            <a:chExt cx="1028364" cy="1028364"/>
          </a:xfrm>
          <a:solidFill>
            <a:srgbClr val="FFFF99"/>
          </a:solidFill>
        </p:grpSpPr>
        <p:sp>
          <p:nvSpPr>
            <p:cNvPr id="63" name="Ellipse 62"/>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4" name="Gerade Verbindung 63"/>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uppieren 66"/>
          <p:cNvGrpSpPr/>
          <p:nvPr/>
        </p:nvGrpSpPr>
        <p:grpSpPr>
          <a:xfrm>
            <a:off x="1242649" y="4476891"/>
            <a:ext cx="372564" cy="372564"/>
            <a:chOff x="4323492" y="4869160"/>
            <a:chExt cx="372564" cy="372564"/>
          </a:xfrm>
        </p:grpSpPr>
        <p:sp>
          <p:nvSpPr>
            <p:cNvPr id="68" name="Ellipse 67"/>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Ellipse 68"/>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3" name="Gruppieren 22"/>
          <p:cNvGrpSpPr/>
          <p:nvPr/>
        </p:nvGrpSpPr>
        <p:grpSpPr>
          <a:xfrm>
            <a:off x="5955023" y="2870392"/>
            <a:ext cx="372564" cy="372564"/>
            <a:chOff x="4415460" y="2552380"/>
            <a:chExt cx="1028364" cy="1028364"/>
          </a:xfrm>
          <a:solidFill>
            <a:srgbClr val="FFFF99"/>
          </a:solidFill>
        </p:grpSpPr>
        <p:sp>
          <p:nvSpPr>
            <p:cNvPr id="24" name="Ellipse 23"/>
            <p:cNvSpPr/>
            <p:nvPr/>
          </p:nvSpPr>
          <p:spPr>
            <a:xfrm>
              <a:off x="4415460" y="2552380"/>
              <a:ext cx="1028364" cy="102836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 name="Gerade Verbindung 24"/>
            <p:cNvCxnSpPr/>
            <p:nvPr/>
          </p:nvCxnSpPr>
          <p:spPr>
            <a:xfrm>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a:xfrm flipV="1">
              <a:off x="4572000" y="2708920"/>
              <a:ext cx="720080" cy="72008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uppieren 39"/>
          <p:cNvGrpSpPr/>
          <p:nvPr/>
        </p:nvGrpSpPr>
        <p:grpSpPr>
          <a:xfrm>
            <a:off x="5965435" y="4473463"/>
            <a:ext cx="372564" cy="372564"/>
            <a:chOff x="4323492" y="4869160"/>
            <a:chExt cx="372564" cy="372564"/>
          </a:xfrm>
        </p:grpSpPr>
        <p:sp>
          <p:nvSpPr>
            <p:cNvPr id="41" name="Ellipse 40"/>
            <p:cNvSpPr/>
            <p:nvPr/>
          </p:nvSpPr>
          <p:spPr>
            <a:xfrm>
              <a:off x="4323492" y="4869160"/>
              <a:ext cx="372564" cy="372564"/>
            </a:xfrm>
            <a:prstGeom prst="ellipse">
              <a:avLst/>
            </a:prstGeom>
            <a:solidFill>
              <a:srgbClr val="FFFF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p:cNvSpPr/>
            <p:nvPr/>
          </p:nvSpPr>
          <p:spPr>
            <a:xfrm>
              <a:off x="4474406" y="5020307"/>
              <a:ext cx="72008" cy="72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1" name="Freihandform 110"/>
          <p:cNvSpPr/>
          <p:nvPr/>
        </p:nvSpPr>
        <p:spPr>
          <a:xfrm>
            <a:off x="464820" y="3421380"/>
            <a:ext cx="8206740" cy="405150"/>
          </a:xfrm>
          <a:custGeom>
            <a:avLst/>
            <a:gdLst>
              <a:gd name="connsiteX0" fmla="*/ 8206740 w 8206740"/>
              <a:gd name="connsiteY0" fmla="*/ 0 h 405150"/>
              <a:gd name="connsiteX1" fmla="*/ 7330440 w 8206740"/>
              <a:gd name="connsiteY1" fmla="*/ 403860 h 405150"/>
              <a:gd name="connsiteX2" fmla="*/ 6499860 w 8206740"/>
              <a:gd name="connsiteY2" fmla="*/ 137160 h 405150"/>
              <a:gd name="connsiteX3" fmla="*/ 5707380 w 8206740"/>
              <a:gd name="connsiteY3" fmla="*/ 396240 h 405150"/>
              <a:gd name="connsiteX4" fmla="*/ 4922520 w 8206740"/>
              <a:gd name="connsiteY4" fmla="*/ 121920 h 405150"/>
              <a:gd name="connsiteX5" fmla="*/ 4130040 w 8206740"/>
              <a:gd name="connsiteY5" fmla="*/ 373380 h 405150"/>
              <a:gd name="connsiteX6" fmla="*/ 3329940 w 8206740"/>
              <a:gd name="connsiteY6" fmla="*/ 114300 h 405150"/>
              <a:gd name="connsiteX7" fmla="*/ 2545080 w 8206740"/>
              <a:gd name="connsiteY7" fmla="*/ 373380 h 405150"/>
              <a:gd name="connsiteX8" fmla="*/ 1760220 w 8206740"/>
              <a:gd name="connsiteY8" fmla="*/ 99060 h 405150"/>
              <a:gd name="connsiteX9" fmla="*/ 967740 w 8206740"/>
              <a:gd name="connsiteY9" fmla="*/ 373380 h 405150"/>
              <a:gd name="connsiteX10" fmla="*/ 0 w 8206740"/>
              <a:gd name="connsiteY10" fmla="*/ 7620 h 405150"/>
              <a:gd name="connsiteX11" fmla="*/ 0 w 8206740"/>
              <a:gd name="connsiteY11" fmla="*/ 7620 h 40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6740" h="405150">
                <a:moveTo>
                  <a:pt x="8206740" y="0"/>
                </a:moveTo>
                <a:cubicBezTo>
                  <a:pt x="7910830" y="190500"/>
                  <a:pt x="7614920" y="381000"/>
                  <a:pt x="7330440" y="403860"/>
                </a:cubicBezTo>
                <a:cubicBezTo>
                  <a:pt x="7045960" y="426720"/>
                  <a:pt x="6770370" y="138430"/>
                  <a:pt x="6499860" y="137160"/>
                </a:cubicBezTo>
                <a:cubicBezTo>
                  <a:pt x="6229350" y="135890"/>
                  <a:pt x="5970270" y="398780"/>
                  <a:pt x="5707380" y="396240"/>
                </a:cubicBezTo>
                <a:cubicBezTo>
                  <a:pt x="5444490" y="393700"/>
                  <a:pt x="5185410" y="125730"/>
                  <a:pt x="4922520" y="121920"/>
                </a:cubicBezTo>
                <a:cubicBezTo>
                  <a:pt x="4659630" y="118110"/>
                  <a:pt x="4395470" y="374650"/>
                  <a:pt x="4130040" y="373380"/>
                </a:cubicBezTo>
                <a:cubicBezTo>
                  <a:pt x="3864610" y="372110"/>
                  <a:pt x="3594100" y="114300"/>
                  <a:pt x="3329940" y="114300"/>
                </a:cubicBezTo>
                <a:cubicBezTo>
                  <a:pt x="3065780" y="114300"/>
                  <a:pt x="2806700" y="375920"/>
                  <a:pt x="2545080" y="373380"/>
                </a:cubicBezTo>
                <a:cubicBezTo>
                  <a:pt x="2283460" y="370840"/>
                  <a:pt x="2023110" y="99060"/>
                  <a:pt x="1760220" y="99060"/>
                </a:cubicBezTo>
                <a:cubicBezTo>
                  <a:pt x="1497330" y="99060"/>
                  <a:pt x="1261110" y="388620"/>
                  <a:pt x="967740" y="373380"/>
                </a:cubicBezTo>
                <a:cubicBezTo>
                  <a:pt x="674370" y="358140"/>
                  <a:pt x="0" y="7620"/>
                  <a:pt x="0" y="7620"/>
                </a:cubicBezTo>
                <a:lnTo>
                  <a:pt x="0" y="7620"/>
                </a:ln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Freihandform 111"/>
          <p:cNvSpPr/>
          <p:nvPr/>
        </p:nvSpPr>
        <p:spPr>
          <a:xfrm flipV="1">
            <a:off x="450812" y="3881709"/>
            <a:ext cx="8178725" cy="403767"/>
          </a:xfrm>
          <a:custGeom>
            <a:avLst/>
            <a:gdLst>
              <a:gd name="connsiteX0" fmla="*/ 8206740 w 8206740"/>
              <a:gd name="connsiteY0" fmla="*/ 0 h 405150"/>
              <a:gd name="connsiteX1" fmla="*/ 7330440 w 8206740"/>
              <a:gd name="connsiteY1" fmla="*/ 403860 h 405150"/>
              <a:gd name="connsiteX2" fmla="*/ 6499860 w 8206740"/>
              <a:gd name="connsiteY2" fmla="*/ 137160 h 405150"/>
              <a:gd name="connsiteX3" fmla="*/ 5707380 w 8206740"/>
              <a:gd name="connsiteY3" fmla="*/ 396240 h 405150"/>
              <a:gd name="connsiteX4" fmla="*/ 4922520 w 8206740"/>
              <a:gd name="connsiteY4" fmla="*/ 121920 h 405150"/>
              <a:gd name="connsiteX5" fmla="*/ 4130040 w 8206740"/>
              <a:gd name="connsiteY5" fmla="*/ 373380 h 405150"/>
              <a:gd name="connsiteX6" fmla="*/ 3329940 w 8206740"/>
              <a:gd name="connsiteY6" fmla="*/ 114300 h 405150"/>
              <a:gd name="connsiteX7" fmla="*/ 2545080 w 8206740"/>
              <a:gd name="connsiteY7" fmla="*/ 373380 h 405150"/>
              <a:gd name="connsiteX8" fmla="*/ 1760220 w 8206740"/>
              <a:gd name="connsiteY8" fmla="*/ 99060 h 405150"/>
              <a:gd name="connsiteX9" fmla="*/ 967740 w 8206740"/>
              <a:gd name="connsiteY9" fmla="*/ 373380 h 405150"/>
              <a:gd name="connsiteX10" fmla="*/ 0 w 8206740"/>
              <a:gd name="connsiteY10" fmla="*/ 7620 h 405150"/>
              <a:gd name="connsiteX11" fmla="*/ 0 w 8206740"/>
              <a:gd name="connsiteY11" fmla="*/ 7620 h 40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6740" h="405150">
                <a:moveTo>
                  <a:pt x="8206740" y="0"/>
                </a:moveTo>
                <a:cubicBezTo>
                  <a:pt x="7910830" y="190500"/>
                  <a:pt x="7614920" y="381000"/>
                  <a:pt x="7330440" y="403860"/>
                </a:cubicBezTo>
                <a:cubicBezTo>
                  <a:pt x="7045960" y="426720"/>
                  <a:pt x="6770370" y="138430"/>
                  <a:pt x="6499860" y="137160"/>
                </a:cubicBezTo>
                <a:cubicBezTo>
                  <a:pt x="6229350" y="135890"/>
                  <a:pt x="5970270" y="398780"/>
                  <a:pt x="5707380" y="396240"/>
                </a:cubicBezTo>
                <a:cubicBezTo>
                  <a:pt x="5444490" y="393700"/>
                  <a:pt x="5185410" y="125730"/>
                  <a:pt x="4922520" y="121920"/>
                </a:cubicBezTo>
                <a:cubicBezTo>
                  <a:pt x="4659630" y="118110"/>
                  <a:pt x="4395470" y="374650"/>
                  <a:pt x="4130040" y="373380"/>
                </a:cubicBezTo>
                <a:cubicBezTo>
                  <a:pt x="3864610" y="372110"/>
                  <a:pt x="3594100" y="114300"/>
                  <a:pt x="3329940" y="114300"/>
                </a:cubicBezTo>
                <a:cubicBezTo>
                  <a:pt x="3065780" y="114300"/>
                  <a:pt x="2806700" y="375920"/>
                  <a:pt x="2545080" y="373380"/>
                </a:cubicBezTo>
                <a:cubicBezTo>
                  <a:pt x="2283460" y="370840"/>
                  <a:pt x="2023110" y="99060"/>
                  <a:pt x="1760220" y="99060"/>
                </a:cubicBezTo>
                <a:cubicBezTo>
                  <a:pt x="1497330" y="99060"/>
                  <a:pt x="1261110" y="388620"/>
                  <a:pt x="967740" y="373380"/>
                </a:cubicBezTo>
                <a:cubicBezTo>
                  <a:pt x="674370" y="358140"/>
                  <a:pt x="0" y="7620"/>
                  <a:pt x="0" y="7620"/>
                </a:cubicBezTo>
                <a:lnTo>
                  <a:pt x="0" y="7620"/>
                </a:ln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4" name="Gerade Verbindung 113"/>
          <p:cNvCxnSpPr/>
          <p:nvPr/>
        </p:nvCxnSpPr>
        <p:spPr>
          <a:xfrm flipH="1">
            <a:off x="464820" y="3851229"/>
            <a:ext cx="8206740" cy="0"/>
          </a:xfrm>
          <a:prstGeom prst="line">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8" name="Titel 1"/>
          <p:cNvSpPr>
            <a:spLocks noGrp="1"/>
          </p:cNvSpPr>
          <p:nvPr>
            <p:ph type="title"/>
          </p:nvPr>
        </p:nvSpPr>
        <p:spPr>
          <a:xfrm>
            <a:off x="1043490" y="1027664"/>
            <a:ext cx="7024744" cy="1143000"/>
          </a:xfrm>
        </p:spPr>
        <p:txBody>
          <a:bodyPr>
            <a:normAutofit fontScale="90000"/>
          </a:bodyPr>
          <a:lstStyle/>
          <a:p>
            <a:r>
              <a:rPr lang="de-DE" dirty="0"/>
              <a:t>Magnetische Flussdichte</a:t>
            </a:r>
            <a:br>
              <a:rPr lang="de-DE" dirty="0"/>
            </a:br>
            <a:endParaRPr lang="de-DE" dirty="0"/>
          </a:p>
        </p:txBody>
      </p:sp>
      <p:sp>
        <p:nvSpPr>
          <p:cNvPr id="10" name="Freihandform 9"/>
          <p:cNvSpPr/>
          <p:nvPr/>
        </p:nvSpPr>
        <p:spPr>
          <a:xfrm>
            <a:off x="472440" y="2705100"/>
            <a:ext cx="8221980" cy="1113456"/>
          </a:xfrm>
          <a:custGeom>
            <a:avLst/>
            <a:gdLst>
              <a:gd name="connsiteX0" fmla="*/ 8221980 w 8221980"/>
              <a:gd name="connsiteY0" fmla="*/ 0 h 1113456"/>
              <a:gd name="connsiteX1" fmla="*/ 6972300 w 8221980"/>
              <a:gd name="connsiteY1" fmla="*/ 723900 h 1113456"/>
              <a:gd name="connsiteX2" fmla="*/ 5806440 w 8221980"/>
              <a:gd name="connsiteY2" fmla="*/ 1104900 h 1113456"/>
              <a:gd name="connsiteX3" fmla="*/ 5318760 w 8221980"/>
              <a:gd name="connsiteY3" fmla="*/ 998220 h 1113456"/>
              <a:gd name="connsiteX4" fmla="*/ 4884420 w 8221980"/>
              <a:gd name="connsiteY4" fmla="*/ 1104900 h 1113456"/>
              <a:gd name="connsiteX5" fmla="*/ 4488180 w 8221980"/>
              <a:gd name="connsiteY5" fmla="*/ 998220 h 1113456"/>
              <a:gd name="connsiteX6" fmla="*/ 4122420 w 8221980"/>
              <a:gd name="connsiteY6" fmla="*/ 1089660 h 1113456"/>
              <a:gd name="connsiteX7" fmla="*/ 3688080 w 8221980"/>
              <a:gd name="connsiteY7" fmla="*/ 975360 h 1113456"/>
              <a:gd name="connsiteX8" fmla="*/ 3299460 w 8221980"/>
              <a:gd name="connsiteY8" fmla="*/ 1104900 h 1113456"/>
              <a:gd name="connsiteX9" fmla="*/ 2895600 w 8221980"/>
              <a:gd name="connsiteY9" fmla="*/ 990600 h 1113456"/>
              <a:gd name="connsiteX10" fmla="*/ 2301240 w 8221980"/>
              <a:gd name="connsiteY10" fmla="*/ 1104900 h 1113456"/>
              <a:gd name="connsiteX11" fmla="*/ 1203960 w 8221980"/>
              <a:gd name="connsiteY11" fmla="*/ 731520 h 1113456"/>
              <a:gd name="connsiteX12" fmla="*/ 0 w 8221980"/>
              <a:gd name="connsiteY12" fmla="*/ 15240 h 111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1980" h="1113456">
                <a:moveTo>
                  <a:pt x="8221980" y="0"/>
                </a:moveTo>
                <a:cubicBezTo>
                  <a:pt x="7798435" y="269875"/>
                  <a:pt x="7374890" y="539750"/>
                  <a:pt x="6972300" y="723900"/>
                </a:cubicBezTo>
                <a:cubicBezTo>
                  <a:pt x="6569710" y="908050"/>
                  <a:pt x="6082030" y="1059180"/>
                  <a:pt x="5806440" y="1104900"/>
                </a:cubicBezTo>
                <a:cubicBezTo>
                  <a:pt x="5530850" y="1150620"/>
                  <a:pt x="5472430" y="998220"/>
                  <a:pt x="5318760" y="998220"/>
                </a:cubicBezTo>
                <a:cubicBezTo>
                  <a:pt x="5165090" y="998220"/>
                  <a:pt x="5022850" y="1104900"/>
                  <a:pt x="4884420" y="1104900"/>
                </a:cubicBezTo>
                <a:cubicBezTo>
                  <a:pt x="4745990" y="1104900"/>
                  <a:pt x="4615180" y="1000760"/>
                  <a:pt x="4488180" y="998220"/>
                </a:cubicBezTo>
                <a:cubicBezTo>
                  <a:pt x="4361180" y="995680"/>
                  <a:pt x="4255770" y="1093470"/>
                  <a:pt x="4122420" y="1089660"/>
                </a:cubicBezTo>
                <a:cubicBezTo>
                  <a:pt x="3989070" y="1085850"/>
                  <a:pt x="3825240" y="972820"/>
                  <a:pt x="3688080" y="975360"/>
                </a:cubicBezTo>
                <a:cubicBezTo>
                  <a:pt x="3550920" y="977900"/>
                  <a:pt x="3431540" y="1102360"/>
                  <a:pt x="3299460" y="1104900"/>
                </a:cubicBezTo>
                <a:cubicBezTo>
                  <a:pt x="3167380" y="1107440"/>
                  <a:pt x="3061970" y="990600"/>
                  <a:pt x="2895600" y="990600"/>
                </a:cubicBezTo>
                <a:cubicBezTo>
                  <a:pt x="2729230" y="990600"/>
                  <a:pt x="2583180" y="1148080"/>
                  <a:pt x="2301240" y="1104900"/>
                </a:cubicBezTo>
                <a:cubicBezTo>
                  <a:pt x="2019300" y="1061720"/>
                  <a:pt x="1587500" y="913130"/>
                  <a:pt x="1203960" y="731520"/>
                </a:cubicBezTo>
                <a:cubicBezTo>
                  <a:pt x="820420" y="549910"/>
                  <a:pt x="410210" y="282575"/>
                  <a:pt x="0" y="1524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Freihandform 108"/>
          <p:cNvSpPr/>
          <p:nvPr/>
        </p:nvSpPr>
        <p:spPr>
          <a:xfrm flipV="1">
            <a:off x="513221" y="3889329"/>
            <a:ext cx="8152204" cy="1104007"/>
          </a:xfrm>
          <a:custGeom>
            <a:avLst/>
            <a:gdLst>
              <a:gd name="connsiteX0" fmla="*/ 8221980 w 8221980"/>
              <a:gd name="connsiteY0" fmla="*/ 0 h 1113456"/>
              <a:gd name="connsiteX1" fmla="*/ 6972300 w 8221980"/>
              <a:gd name="connsiteY1" fmla="*/ 723900 h 1113456"/>
              <a:gd name="connsiteX2" fmla="*/ 5806440 w 8221980"/>
              <a:gd name="connsiteY2" fmla="*/ 1104900 h 1113456"/>
              <a:gd name="connsiteX3" fmla="*/ 5318760 w 8221980"/>
              <a:gd name="connsiteY3" fmla="*/ 998220 h 1113456"/>
              <a:gd name="connsiteX4" fmla="*/ 4884420 w 8221980"/>
              <a:gd name="connsiteY4" fmla="*/ 1104900 h 1113456"/>
              <a:gd name="connsiteX5" fmla="*/ 4488180 w 8221980"/>
              <a:gd name="connsiteY5" fmla="*/ 998220 h 1113456"/>
              <a:gd name="connsiteX6" fmla="*/ 4122420 w 8221980"/>
              <a:gd name="connsiteY6" fmla="*/ 1089660 h 1113456"/>
              <a:gd name="connsiteX7" fmla="*/ 3688080 w 8221980"/>
              <a:gd name="connsiteY7" fmla="*/ 975360 h 1113456"/>
              <a:gd name="connsiteX8" fmla="*/ 3299460 w 8221980"/>
              <a:gd name="connsiteY8" fmla="*/ 1104900 h 1113456"/>
              <a:gd name="connsiteX9" fmla="*/ 2895600 w 8221980"/>
              <a:gd name="connsiteY9" fmla="*/ 990600 h 1113456"/>
              <a:gd name="connsiteX10" fmla="*/ 2301240 w 8221980"/>
              <a:gd name="connsiteY10" fmla="*/ 1104900 h 1113456"/>
              <a:gd name="connsiteX11" fmla="*/ 1203960 w 8221980"/>
              <a:gd name="connsiteY11" fmla="*/ 731520 h 1113456"/>
              <a:gd name="connsiteX12" fmla="*/ 0 w 8221980"/>
              <a:gd name="connsiteY12" fmla="*/ 15240 h 111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1980" h="1113456">
                <a:moveTo>
                  <a:pt x="8221980" y="0"/>
                </a:moveTo>
                <a:cubicBezTo>
                  <a:pt x="7798435" y="269875"/>
                  <a:pt x="7374890" y="539750"/>
                  <a:pt x="6972300" y="723900"/>
                </a:cubicBezTo>
                <a:cubicBezTo>
                  <a:pt x="6569710" y="908050"/>
                  <a:pt x="6082030" y="1059180"/>
                  <a:pt x="5806440" y="1104900"/>
                </a:cubicBezTo>
                <a:cubicBezTo>
                  <a:pt x="5530850" y="1150620"/>
                  <a:pt x="5472430" y="998220"/>
                  <a:pt x="5318760" y="998220"/>
                </a:cubicBezTo>
                <a:cubicBezTo>
                  <a:pt x="5165090" y="998220"/>
                  <a:pt x="5022850" y="1104900"/>
                  <a:pt x="4884420" y="1104900"/>
                </a:cubicBezTo>
                <a:cubicBezTo>
                  <a:pt x="4745990" y="1104900"/>
                  <a:pt x="4615180" y="1000760"/>
                  <a:pt x="4488180" y="998220"/>
                </a:cubicBezTo>
                <a:cubicBezTo>
                  <a:pt x="4361180" y="995680"/>
                  <a:pt x="4255770" y="1093470"/>
                  <a:pt x="4122420" y="1089660"/>
                </a:cubicBezTo>
                <a:cubicBezTo>
                  <a:pt x="3989070" y="1085850"/>
                  <a:pt x="3825240" y="972820"/>
                  <a:pt x="3688080" y="975360"/>
                </a:cubicBezTo>
                <a:cubicBezTo>
                  <a:pt x="3550920" y="977900"/>
                  <a:pt x="3431540" y="1102360"/>
                  <a:pt x="3299460" y="1104900"/>
                </a:cubicBezTo>
                <a:cubicBezTo>
                  <a:pt x="3167380" y="1107440"/>
                  <a:pt x="3061970" y="990600"/>
                  <a:pt x="2895600" y="990600"/>
                </a:cubicBezTo>
                <a:cubicBezTo>
                  <a:pt x="2729230" y="990600"/>
                  <a:pt x="2583180" y="1148080"/>
                  <a:pt x="2301240" y="1104900"/>
                </a:cubicBezTo>
                <a:cubicBezTo>
                  <a:pt x="2019300" y="1061720"/>
                  <a:pt x="1587500" y="913130"/>
                  <a:pt x="1203960" y="731520"/>
                </a:cubicBezTo>
                <a:cubicBezTo>
                  <a:pt x="820420" y="549910"/>
                  <a:pt x="410210" y="282575"/>
                  <a:pt x="0" y="1524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 Verbindung mit Pfeil 11"/>
          <p:cNvCxnSpPr/>
          <p:nvPr/>
        </p:nvCxnSpPr>
        <p:spPr>
          <a:xfrm flipH="1">
            <a:off x="513221" y="3851229"/>
            <a:ext cx="8181199"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03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10"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1"/>
                                        </p:tgtEl>
                                        <p:attrNameLst>
                                          <p:attrName>style.visibility</p:attrName>
                                        </p:attrNameLst>
                                      </p:cBhvr>
                                      <p:to>
                                        <p:strVal val="visible"/>
                                      </p:to>
                                    </p:set>
                                    <p:animEffect transition="in" filter="fade">
                                      <p:cBhvr>
                                        <p:cTn id="69" dur="500"/>
                                        <p:tgtEl>
                                          <p:spTgt spid="111"/>
                                        </p:tgtEl>
                                      </p:cBhvr>
                                    </p:animEffect>
                                  </p:childTnLst>
                                </p:cTn>
                              </p:par>
                              <p:par>
                                <p:cTn id="70" presetID="10" presetClass="entr" presetSubtype="0" fill="hold" nodeType="withEffect">
                                  <p:stCondLst>
                                    <p:cond delay="0"/>
                                  </p:stCondLst>
                                  <p:childTnLst>
                                    <p:set>
                                      <p:cBhvr>
                                        <p:cTn id="71" dur="1" fill="hold">
                                          <p:stCondLst>
                                            <p:cond delay="0"/>
                                          </p:stCondLst>
                                        </p:cTn>
                                        <p:tgtEl>
                                          <p:spTgt spid="114"/>
                                        </p:tgtEl>
                                        <p:attrNameLst>
                                          <p:attrName>style.visibility</p:attrName>
                                        </p:attrNameLst>
                                      </p:cBhvr>
                                      <p:to>
                                        <p:strVal val="visible"/>
                                      </p:to>
                                    </p:set>
                                    <p:animEffect transition="in" filter="fade">
                                      <p:cBhvr>
                                        <p:cTn id="72" dur="500"/>
                                        <p:tgtEl>
                                          <p:spTgt spid="11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fade">
                                      <p:cBhvr>
                                        <p:cTn id="75" dur="500"/>
                                        <p:tgtEl>
                                          <p:spTgt spid="11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fade">
                                      <p:cBhvr>
                                        <p:cTn id="80" dur="500"/>
                                        <p:tgtEl>
                                          <p:spTgt spid="8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fade">
                                      <p:cBhvr>
                                        <p:cTn id="83" dur="500"/>
                                        <p:tgtEl>
                                          <p:spTgt spid="93"/>
                                        </p:tgtEl>
                                      </p:cBhvr>
                                    </p:animEffect>
                                  </p:childTnLst>
                                </p:cTn>
                              </p:par>
                              <p:par>
                                <p:cTn id="84" presetID="10" presetClass="entr" presetSubtype="0"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500"/>
                                        <p:tgtEl>
                                          <p:spTgt spid="8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fade">
                                      <p:cBhvr>
                                        <p:cTn id="89" dur="500"/>
                                        <p:tgtEl>
                                          <p:spTgt spid="84"/>
                                        </p:tgtEl>
                                      </p:cBhvr>
                                    </p:animEffect>
                                  </p:childTnLst>
                                </p:cTn>
                              </p:par>
                              <p:par>
                                <p:cTn id="90" presetID="10" presetClass="entr" presetSubtype="0" fill="hold"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fade">
                                      <p:cBhvr>
                                        <p:cTn id="95" dur="500"/>
                                        <p:tgtEl>
                                          <p:spTgt spid="88"/>
                                        </p:tgtEl>
                                      </p:cBhvr>
                                    </p:animEffect>
                                  </p:childTnLst>
                                </p:cTn>
                              </p:par>
                              <p:par>
                                <p:cTn id="96" presetID="10" presetClass="entr" presetSubtype="0" fill="hold" nodeType="withEffect">
                                  <p:stCondLst>
                                    <p:cond delay="0"/>
                                  </p:stCondLst>
                                  <p:childTnLst>
                                    <p:set>
                                      <p:cBhvr>
                                        <p:cTn id="97" dur="1" fill="hold">
                                          <p:stCondLst>
                                            <p:cond delay="0"/>
                                          </p:stCondLst>
                                        </p:cTn>
                                        <p:tgtEl>
                                          <p:spTgt spid="94"/>
                                        </p:tgtEl>
                                        <p:attrNameLst>
                                          <p:attrName>style.visibility</p:attrName>
                                        </p:attrNameLst>
                                      </p:cBhvr>
                                      <p:to>
                                        <p:strVal val="visible"/>
                                      </p:to>
                                    </p:set>
                                    <p:animEffect transition="in" filter="fade">
                                      <p:cBhvr>
                                        <p:cTn id="98" dur="500"/>
                                        <p:tgtEl>
                                          <p:spTgt spid="9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7"/>
                                        </p:tgtEl>
                                        <p:attrNameLst>
                                          <p:attrName>style.visibility</p:attrName>
                                        </p:attrNameLst>
                                      </p:cBhvr>
                                      <p:to>
                                        <p:strVal val="visible"/>
                                      </p:to>
                                    </p:set>
                                    <p:animEffect transition="in" filter="fade">
                                      <p:cBhvr>
                                        <p:cTn id="101" dur="500"/>
                                        <p:tgtEl>
                                          <p:spTgt spid="97"/>
                                        </p:tgtEl>
                                      </p:cBhvr>
                                    </p:animEffect>
                                  </p:childTnLst>
                                </p:cTn>
                              </p:par>
                              <p:par>
                                <p:cTn id="102" presetID="10" presetClass="exit" presetSubtype="0" fill="hold" nodeType="withEffect">
                                  <p:stCondLst>
                                    <p:cond delay="500"/>
                                  </p:stCondLst>
                                  <p:childTnLst>
                                    <p:animEffect transition="out" filter="fade">
                                      <p:cBhvr>
                                        <p:cTn id="103" dur="500"/>
                                        <p:tgtEl>
                                          <p:spTgt spid="58"/>
                                        </p:tgtEl>
                                      </p:cBhvr>
                                    </p:animEffect>
                                    <p:set>
                                      <p:cBhvr>
                                        <p:cTn id="104" dur="1" fill="hold">
                                          <p:stCondLst>
                                            <p:cond delay="499"/>
                                          </p:stCondLst>
                                        </p:cTn>
                                        <p:tgtEl>
                                          <p:spTgt spid="58"/>
                                        </p:tgtEl>
                                        <p:attrNameLst>
                                          <p:attrName>style.visibility</p:attrName>
                                        </p:attrNameLst>
                                      </p:cBhvr>
                                      <p:to>
                                        <p:strVal val="hidden"/>
                                      </p:to>
                                    </p:set>
                                  </p:childTnLst>
                                </p:cTn>
                              </p:par>
                              <p:par>
                                <p:cTn id="105" presetID="10" presetClass="exit" presetSubtype="0" fill="hold" grpId="1" nodeType="withEffect">
                                  <p:stCondLst>
                                    <p:cond delay="500"/>
                                  </p:stCondLst>
                                  <p:childTnLst>
                                    <p:animEffect transition="out" filter="fade">
                                      <p:cBhvr>
                                        <p:cTn id="106" dur="500"/>
                                        <p:tgtEl>
                                          <p:spTgt spid="61"/>
                                        </p:tgtEl>
                                      </p:cBhvr>
                                    </p:animEffect>
                                    <p:set>
                                      <p:cBhvr>
                                        <p:cTn id="107" dur="1" fill="hold">
                                          <p:stCondLst>
                                            <p:cond delay="499"/>
                                          </p:stCondLst>
                                        </p:cTn>
                                        <p:tgtEl>
                                          <p:spTgt spid="61"/>
                                        </p:tgtEl>
                                        <p:attrNameLst>
                                          <p:attrName>style.visibility</p:attrName>
                                        </p:attrNameLst>
                                      </p:cBhvr>
                                      <p:to>
                                        <p:strVal val="hidden"/>
                                      </p:to>
                                    </p:set>
                                  </p:childTnLst>
                                </p:cTn>
                              </p:par>
                              <p:par>
                                <p:cTn id="108" presetID="10" presetClass="exit" presetSubtype="0" fill="hold" grpId="1" nodeType="withEffect">
                                  <p:stCondLst>
                                    <p:cond delay="500"/>
                                  </p:stCondLst>
                                  <p:childTnLst>
                                    <p:animEffect transition="out" filter="fade">
                                      <p:cBhvr>
                                        <p:cTn id="109" dur="500"/>
                                        <p:tgtEl>
                                          <p:spTgt spid="57"/>
                                        </p:tgtEl>
                                      </p:cBhvr>
                                    </p:animEffect>
                                    <p:set>
                                      <p:cBhvr>
                                        <p:cTn id="110" dur="1" fill="hold">
                                          <p:stCondLst>
                                            <p:cond delay="499"/>
                                          </p:stCondLst>
                                        </p:cTn>
                                        <p:tgtEl>
                                          <p:spTgt spid="57"/>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53"/>
                                        </p:tgtEl>
                                      </p:cBhvr>
                                    </p:animEffect>
                                    <p:set>
                                      <p:cBhvr>
                                        <p:cTn id="113" dur="1" fill="hold">
                                          <p:stCondLst>
                                            <p:cond delay="499"/>
                                          </p:stCondLst>
                                        </p:cTn>
                                        <p:tgtEl>
                                          <p:spTgt spid="53"/>
                                        </p:tgtEl>
                                        <p:attrNameLst>
                                          <p:attrName>style.visibility</p:attrName>
                                        </p:attrNameLst>
                                      </p:cBhvr>
                                      <p:to>
                                        <p:strVal val="hidden"/>
                                      </p:to>
                                    </p:set>
                                  </p:childTnLst>
                                </p:cTn>
                              </p:par>
                              <p:par>
                                <p:cTn id="114" presetID="10" presetClass="exit" presetSubtype="0" fill="hold" nodeType="withEffect">
                                  <p:stCondLst>
                                    <p:cond delay="500"/>
                                  </p:stCondLst>
                                  <p:childTnLst>
                                    <p:animEffect transition="out" filter="fade">
                                      <p:cBhvr>
                                        <p:cTn id="115" dur="500"/>
                                        <p:tgtEl>
                                          <p:spTgt spid="67"/>
                                        </p:tgtEl>
                                      </p:cBhvr>
                                    </p:animEffect>
                                    <p:set>
                                      <p:cBhvr>
                                        <p:cTn id="116" dur="1" fill="hold">
                                          <p:stCondLst>
                                            <p:cond delay="499"/>
                                          </p:stCondLst>
                                        </p:cTn>
                                        <p:tgtEl>
                                          <p:spTgt spid="67"/>
                                        </p:tgtEl>
                                        <p:attrNameLst>
                                          <p:attrName>style.visibility</p:attrName>
                                        </p:attrNameLst>
                                      </p:cBhvr>
                                      <p:to>
                                        <p:strVal val="hidden"/>
                                      </p:to>
                                    </p:set>
                                  </p:childTnLst>
                                </p:cTn>
                              </p:par>
                              <p:par>
                                <p:cTn id="117" presetID="10" presetClass="exit" presetSubtype="0" fill="hold" grpId="1" nodeType="withEffect">
                                  <p:stCondLst>
                                    <p:cond delay="500"/>
                                  </p:stCondLst>
                                  <p:childTnLst>
                                    <p:animEffect transition="out" filter="fade">
                                      <p:cBhvr>
                                        <p:cTn id="118" dur="500"/>
                                        <p:tgtEl>
                                          <p:spTgt spid="70"/>
                                        </p:tgtEl>
                                      </p:cBhvr>
                                    </p:animEffect>
                                    <p:set>
                                      <p:cBhvr>
                                        <p:cTn id="119" dur="1" fill="hold">
                                          <p:stCondLst>
                                            <p:cond delay="499"/>
                                          </p:stCondLst>
                                        </p:cTn>
                                        <p:tgtEl>
                                          <p:spTgt spid="70"/>
                                        </p:tgtEl>
                                        <p:attrNameLst>
                                          <p:attrName>style.visibility</p:attrName>
                                        </p:attrNameLst>
                                      </p:cBhvr>
                                      <p:to>
                                        <p:strVal val="hidden"/>
                                      </p:to>
                                    </p:set>
                                  </p:childTnLst>
                                </p:cTn>
                              </p:par>
                              <p:par>
                                <p:cTn id="120" presetID="10" presetClass="exit" presetSubtype="0" fill="hold" grpId="1" nodeType="withEffect">
                                  <p:stCondLst>
                                    <p:cond delay="500"/>
                                  </p:stCondLst>
                                  <p:childTnLst>
                                    <p:animEffect transition="out" filter="fade">
                                      <p:cBhvr>
                                        <p:cTn id="121" dur="500"/>
                                        <p:tgtEl>
                                          <p:spTgt spid="66"/>
                                        </p:tgtEl>
                                      </p:cBhvr>
                                    </p:animEffect>
                                    <p:set>
                                      <p:cBhvr>
                                        <p:cTn id="122" dur="1" fill="hold">
                                          <p:stCondLst>
                                            <p:cond delay="499"/>
                                          </p:stCondLst>
                                        </p:cTn>
                                        <p:tgtEl>
                                          <p:spTgt spid="66"/>
                                        </p:tgtEl>
                                        <p:attrNameLst>
                                          <p:attrName>style.visibility</p:attrName>
                                        </p:attrNameLst>
                                      </p:cBhvr>
                                      <p:to>
                                        <p:strVal val="hidden"/>
                                      </p:to>
                                    </p:set>
                                  </p:childTnLst>
                                </p:cTn>
                              </p:par>
                              <p:par>
                                <p:cTn id="123" presetID="10" presetClass="exit" presetSubtype="0" fill="hold" nodeType="withEffect">
                                  <p:stCondLst>
                                    <p:cond delay="500"/>
                                  </p:stCondLst>
                                  <p:childTnLst>
                                    <p:animEffect transition="out" filter="fade">
                                      <p:cBhvr>
                                        <p:cTn id="124" dur="500"/>
                                        <p:tgtEl>
                                          <p:spTgt spid="62"/>
                                        </p:tgtEl>
                                      </p:cBhvr>
                                    </p:animEffect>
                                    <p:set>
                                      <p:cBhvr>
                                        <p:cTn id="125" dur="1" fill="hold">
                                          <p:stCondLst>
                                            <p:cond delay="499"/>
                                          </p:stCondLst>
                                        </p:cTn>
                                        <p:tgtEl>
                                          <p:spTgt spid="62"/>
                                        </p:tgtEl>
                                        <p:attrNameLst>
                                          <p:attrName>style.visibility</p:attrName>
                                        </p:attrNameLst>
                                      </p:cBhvr>
                                      <p:to>
                                        <p:strVal val="hidden"/>
                                      </p:to>
                                    </p:set>
                                  </p:childTnLst>
                                </p:cTn>
                              </p:par>
                              <p:par>
                                <p:cTn id="126" presetID="10" presetClass="exit" presetSubtype="0" fill="hold" grpId="1" nodeType="withEffect">
                                  <p:stCondLst>
                                    <p:cond delay="500"/>
                                  </p:stCondLst>
                                  <p:childTnLst>
                                    <p:animEffect transition="out" filter="fade">
                                      <p:cBhvr>
                                        <p:cTn id="127" dur="500"/>
                                        <p:tgtEl>
                                          <p:spTgt spid="111"/>
                                        </p:tgtEl>
                                      </p:cBhvr>
                                    </p:animEffect>
                                    <p:set>
                                      <p:cBhvr>
                                        <p:cTn id="128" dur="1" fill="hold">
                                          <p:stCondLst>
                                            <p:cond delay="499"/>
                                          </p:stCondLst>
                                        </p:cTn>
                                        <p:tgtEl>
                                          <p:spTgt spid="111"/>
                                        </p:tgtEl>
                                        <p:attrNameLst>
                                          <p:attrName>style.visibility</p:attrName>
                                        </p:attrNameLst>
                                      </p:cBhvr>
                                      <p:to>
                                        <p:strVal val="hidden"/>
                                      </p:to>
                                    </p:set>
                                  </p:childTnLst>
                                </p:cTn>
                              </p:par>
                              <p:par>
                                <p:cTn id="129" presetID="10" presetClass="exit" presetSubtype="0" fill="hold" nodeType="withEffect">
                                  <p:stCondLst>
                                    <p:cond delay="500"/>
                                  </p:stCondLst>
                                  <p:childTnLst>
                                    <p:animEffect transition="out" filter="fade">
                                      <p:cBhvr>
                                        <p:cTn id="130" dur="500"/>
                                        <p:tgtEl>
                                          <p:spTgt spid="114"/>
                                        </p:tgtEl>
                                      </p:cBhvr>
                                    </p:animEffect>
                                    <p:set>
                                      <p:cBhvr>
                                        <p:cTn id="131" dur="1" fill="hold">
                                          <p:stCondLst>
                                            <p:cond delay="499"/>
                                          </p:stCondLst>
                                        </p:cTn>
                                        <p:tgtEl>
                                          <p:spTgt spid="114"/>
                                        </p:tgtEl>
                                        <p:attrNameLst>
                                          <p:attrName>style.visibility</p:attrName>
                                        </p:attrNameLst>
                                      </p:cBhvr>
                                      <p:to>
                                        <p:strVal val="hidden"/>
                                      </p:to>
                                    </p:set>
                                  </p:childTnLst>
                                </p:cTn>
                              </p:par>
                              <p:par>
                                <p:cTn id="132" presetID="10" presetClass="exit" presetSubtype="0" fill="hold" grpId="1" nodeType="withEffect">
                                  <p:stCondLst>
                                    <p:cond delay="500"/>
                                  </p:stCondLst>
                                  <p:childTnLst>
                                    <p:animEffect transition="out" filter="fade">
                                      <p:cBhvr>
                                        <p:cTn id="133" dur="500"/>
                                        <p:tgtEl>
                                          <p:spTgt spid="112"/>
                                        </p:tgtEl>
                                      </p:cBhvr>
                                    </p:animEffect>
                                    <p:set>
                                      <p:cBhvr>
                                        <p:cTn id="134" dur="1" fill="hold">
                                          <p:stCondLst>
                                            <p:cond delay="499"/>
                                          </p:stCondLst>
                                        </p:cTn>
                                        <p:tgtEl>
                                          <p:spTgt spid="112"/>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0"/>
                                        </p:tgtEl>
                                        <p:attrNameLst>
                                          <p:attrName>style.visibility</p:attrName>
                                        </p:attrNameLst>
                                      </p:cBhvr>
                                      <p:to>
                                        <p:strVal val="visible"/>
                                      </p:to>
                                    </p:set>
                                    <p:animEffect transition="in" filter="fade">
                                      <p:cBhvr>
                                        <p:cTn id="139" dur="500"/>
                                        <p:tgtEl>
                                          <p:spTgt spid="10"/>
                                        </p:tgtEl>
                                      </p:cBhvr>
                                    </p:animEffect>
                                  </p:childTnLst>
                                </p:cTn>
                              </p:par>
                              <p:par>
                                <p:cTn id="140" presetID="10" presetClass="entr" presetSubtype="0" fill="hold" nodeType="withEffect">
                                  <p:stCondLst>
                                    <p:cond delay="0"/>
                                  </p:stCondLst>
                                  <p:childTnLst>
                                    <p:set>
                                      <p:cBhvr>
                                        <p:cTn id="141" dur="1" fill="hold">
                                          <p:stCondLst>
                                            <p:cond delay="0"/>
                                          </p:stCondLst>
                                        </p:cTn>
                                        <p:tgtEl>
                                          <p:spTgt spid="12"/>
                                        </p:tgtEl>
                                        <p:attrNameLst>
                                          <p:attrName>style.visibility</p:attrName>
                                        </p:attrNameLst>
                                      </p:cBhvr>
                                      <p:to>
                                        <p:strVal val="visible"/>
                                      </p:to>
                                    </p:set>
                                    <p:animEffect transition="in" filter="fade">
                                      <p:cBhvr>
                                        <p:cTn id="142" dur="500"/>
                                        <p:tgtEl>
                                          <p:spTgt spid="12"/>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9"/>
                                        </p:tgtEl>
                                        <p:attrNameLst>
                                          <p:attrName>style.visibility</p:attrName>
                                        </p:attrNameLst>
                                      </p:cBhvr>
                                      <p:to>
                                        <p:strVal val="visible"/>
                                      </p:to>
                                    </p:set>
                                    <p:animEffect transition="in" filter="fade">
                                      <p:cBhvr>
                                        <p:cTn id="14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7" grpId="0" animBg="1"/>
      <p:bldP spid="39" grpId="0" animBg="1"/>
      <p:bldP spid="43" grpId="0" animBg="1"/>
      <p:bldP spid="48" grpId="0" animBg="1"/>
      <p:bldP spid="52" grpId="0" animBg="1"/>
      <p:bldP spid="57" grpId="0" animBg="1"/>
      <p:bldP spid="57" grpId="1" animBg="1"/>
      <p:bldP spid="61" grpId="0" animBg="1"/>
      <p:bldP spid="61" grpId="1" animBg="1"/>
      <p:bldP spid="66" grpId="0" animBg="1"/>
      <p:bldP spid="66" grpId="1" animBg="1"/>
      <p:bldP spid="70" grpId="0" animBg="1"/>
      <p:bldP spid="70" grpId="1" animBg="1"/>
      <p:bldP spid="84" grpId="0" animBg="1"/>
      <p:bldP spid="88" grpId="0" animBg="1"/>
      <p:bldP spid="93" grpId="0" animBg="1"/>
      <p:bldP spid="97" grpId="0" animBg="1"/>
      <p:bldP spid="111" grpId="0" animBg="1"/>
      <p:bldP spid="111" grpId="1" animBg="1"/>
      <p:bldP spid="112" grpId="0" animBg="1"/>
      <p:bldP spid="112" grpId="1" animBg="1"/>
      <p:bldP spid="10" grpId="0" animBg="1"/>
      <p:bldP spid="10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a:spLocks noGrp="1"/>
          </p:cNvSpPr>
          <p:nvPr>
            <p:ph type="title"/>
          </p:nvPr>
        </p:nvSpPr>
        <p:spPr>
          <a:xfrm>
            <a:off x="1043490" y="1027664"/>
            <a:ext cx="7024744" cy="1143000"/>
          </a:xfrm>
        </p:spPr>
        <p:txBody>
          <a:bodyPr>
            <a:normAutofit fontScale="90000"/>
          </a:bodyPr>
          <a:lstStyle/>
          <a:p>
            <a:r>
              <a:rPr lang="de-DE" dirty="0"/>
              <a:t>Magnetische Flussdichte</a:t>
            </a:r>
            <a:br>
              <a:rPr lang="de-DE" dirty="0"/>
            </a:br>
            <a:endParaRPr lang="de-DE" dirty="0"/>
          </a:p>
        </p:txBody>
      </p:sp>
      <mc:AlternateContent xmlns:mc="http://schemas.openxmlformats.org/markup-compatibility/2006" xmlns:a14="http://schemas.microsoft.com/office/drawing/2010/main">
        <mc:Choice Requires="a14">
          <p:sp>
            <p:nvSpPr>
              <p:cNvPr id="2" name="Rechteck 1"/>
              <p:cNvSpPr/>
              <p:nvPr/>
            </p:nvSpPr>
            <p:spPr>
              <a:xfrm>
                <a:off x="1043608" y="2003356"/>
                <a:ext cx="7128792" cy="2632837"/>
              </a:xfrm>
              <a:prstGeom prst="rect">
                <a:avLst/>
              </a:prstGeom>
              <a:ln w="19050">
                <a:solidFill>
                  <a:srgbClr val="C00000"/>
                </a:solidFill>
              </a:ln>
            </p:spPr>
            <p:txBody>
              <a:bodyPr wrap="square">
                <a:spAutoFit/>
              </a:bodyPr>
              <a:lstStyle/>
              <a:p>
                <a:pPr marL="68580" indent="0">
                  <a:buNone/>
                </a:pPr>
                <a:r>
                  <a:rPr lang="de-DE" sz="2400" dirty="0"/>
                  <a:t>Die magnetische Flussdichte einer Spule ist </a:t>
                </a:r>
                <a:r>
                  <a:rPr lang="de-DE" sz="2400" b="1" u="sng" dirty="0"/>
                  <a:t>in</a:t>
                </a:r>
                <a:r>
                  <a:rPr lang="de-DE" sz="2400" b="1" dirty="0"/>
                  <a:t>direkt proportional </a:t>
                </a:r>
                <a:r>
                  <a:rPr lang="de-DE" sz="2400" dirty="0"/>
                  <a:t>zur </a:t>
                </a:r>
                <a:r>
                  <a:rPr lang="de-DE" sz="2400" b="1" dirty="0"/>
                  <a:t>Länge</a:t>
                </a:r>
                <a:r>
                  <a:rPr lang="de-DE" sz="2400" dirty="0"/>
                  <a:t> der Spule:</a:t>
                </a:r>
              </a:p>
              <a:p>
                <a:pPr marL="68580" indent="0">
                  <a:buNone/>
                </a:pPr>
                <a:endParaRPr lang="de-DE" sz="2400" dirty="0"/>
              </a:p>
              <a:p>
                <a:pPr marL="68580" indent="0">
                  <a:buNone/>
                </a:pPr>
                <a14:m>
                  <m:oMathPara xmlns:m="http://schemas.openxmlformats.org/officeDocument/2006/math">
                    <m:oMathParaPr>
                      <m:jc m:val="centerGroup"/>
                    </m:oMathParaPr>
                    <m:oMath xmlns:m="http://schemas.openxmlformats.org/officeDocument/2006/math">
                      <m:r>
                        <a:rPr lang="de-DE" sz="2400" i="1">
                          <a:latin typeface="Cambria Math"/>
                        </a:rPr>
                        <m:t> </m:t>
                      </m:r>
                      <m:r>
                        <a:rPr lang="de-DE" sz="2400" i="1">
                          <a:latin typeface="Cambria Math"/>
                        </a:rPr>
                        <m:t>𝐵</m:t>
                      </m:r>
                      <m:r>
                        <a:rPr lang="de-DE" sz="2400" i="1">
                          <a:latin typeface="Cambria Math"/>
                          <a:ea typeface="Cambria Math"/>
                        </a:rPr>
                        <m:t>~</m:t>
                      </m:r>
                      <m:f>
                        <m:fPr>
                          <m:ctrlPr>
                            <a:rPr lang="de-DE" sz="2400" i="1" smtClean="0">
                              <a:latin typeface="Cambria Math" panose="02040503050406030204" pitchFamily="18" charset="0"/>
                              <a:ea typeface="Cambria Math"/>
                            </a:rPr>
                          </m:ctrlPr>
                        </m:fPr>
                        <m:num>
                          <m:r>
                            <a:rPr lang="de-DE" sz="2400" b="0" i="1" smtClean="0">
                              <a:latin typeface="Cambria Math"/>
                              <a:ea typeface="Cambria Math"/>
                            </a:rPr>
                            <m:t>1</m:t>
                          </m:r>
                        </m:num>
                        <m:den>
                          <m:r>
                            <a:rPr lang="de-DE" sz="2400" b="0" i="1" smtClean="0">
                              <a:latin typeface="Cambria Math"/>
                              <a:ea typeface="Cambria Math"/>
                            </a:rPr>
                            <m:t>𝑙</m:t>
                          </m:r>
                        </m:den>
                      </m:f>
                    </m:oMath>
                  </m:oMathPara>
                </a14:m>
                <a:endParaRPr lang="de-DE" sz="2400" dirty="0"/>
              </a:p>
              <a:p>
                <a:pPr marL="68580" indent="0">
                  <a:buNone/>
                </a:pPr>
                <a:endParaRPr lang="de-DE" sz="2400" dirty="0"/>
              </a:p>
              <a:p>
                <a:pPr marL="68580" indent="0">
                  <a:buNone/>
                </a:pPr>
                <a14:m>
                  <m:oMathPara xmlns:m="http://schemas.openxmlformats.org/officeDocument/2006/math">
                    <m:oMathParaPr>
                      <m:jc m:val="left"/>
                    </m:oMathParaPr>
                    <m:oMath xmlns:m="http://schemas.openxmlformats.org/officeDocument/2006/math">
                      <m:r>
                        <a:rPr lang="de-DE" sz="2400" b="0" i="1" dirty="0" smtClean="0">
                          <a:latin typeface="Cambria Math"/>
                        </a:rPr>
                        <m:t>𝑙</m:t>
                      </m:r>
                      <m:r>
                        <m:rPr>
                          <m:nor/>
                        </m:rPr>
                        <a:rPr lang="de-DE" sz="2400" dirty="0"/>
                        <m:t> – </m:t>
                      </m:r>
                      <m:r>
                        <m:rPr>
                          <m:nor/>
                        </m:rPr>
                        <a:rPr lang="de-DE" sz="2400" b="0" i="0" dirty="0" smtClean="0"/>
                        <m:t>Spulenl</m:t>
                      </m:r>
                      <m:r>
                        <m:rPr>
                          <m:nor/>
                        </m:rPr>
                        <a:rPr lang="de-DE" sz="2400" b="0" i="0" dirty="0" smtClean="0"/>
                        <m:t>ä</m:t>
                      </m:r>
                      <m:r>
                        <m:rPr>
                          <m:nor/>
                        </m:rPr>
                        <a:rPr lang="de-DE" sz="2400" b="0" i="0" dirty="0" smtClean="0"/>
                        <m:t>nge</m:t>
                      </m:r>
                    </m:oMath>
                  </m:oMathPara>
                </a14:m>
                <a:endParaRPr lang="de-DE" sz="2400" dirty="0"/>
              </a:p>
            </p:txBody>
          </p:sp>
        </mc:Choice>
        <mc:Fallback xmlns="">
          <p:sp>
            <p:nvSpPr>
              <p:cNvPr id="2" name="Rechteck 1"/>
              <p:cNvSpPr>
                <a:spLocks noRot="1" noChangeAspect="1" noMove="1" noResize="1" noEditPoints="1" noAdjustHandles="1" noChangeArrowheads="1" noChangeShapeType="1" noTextEdit="1"/>
              </p:cNvSpPr>
              <p:nvPr/>
            </p:nvSpPr>
            <p:spPr>
              <a:xfrm>
                <a:off x="1043608" y="2003356"/>
                <a:ext cx="7128792" cy="2632837"/>
              </a:xfrm>
              <a:prstGeom prst="rect">
                <a:avLst/>
              </a:prstGeom>
              <a:blipFill rotWithShape="1">
                <a:blip r:embed="rId2"/>
                <a:stretch>
                  <a:fillRect l="-256" t="-1609" b="-2069"/>
                </a:stretch>
              </a:blipFill>
              <a:ln w="19050">
                <a:solidFill>
                  <a:srgbClr val="C00000"/>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feld 4"/>
              <p:cNvSpPr txBox="1"/>
              <p:nvPr/>
            </p:nvSpPr>
            <p:spPr>
              <a:xfrm>
                <a:off x="2195736" y="4941168"/>
                <a:ext cx="4824536" cy="461665"/>
              </a:xfrm>
              <a:prstGeom prst="rect">
                <a:avLst/>
              </a:prstGeom>
              <a:solidFill>
                <a:schemeClr val="bg2">
                  <a:lumMod val="60000"/>
                  <a:lumOff val="4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2400" i="1" smtClean="0">
                          <a:latin typeface="Cambria Math"/>
                        </a:rPr>
                        <m:t>𝐵</m:t>
                      </m:r>
                      <m:r>
                        <a:rPr lang="de-DE" sz="2400" i="1">
                          <a:latin typeface="Cambria Math"/>
                          <a:ea typeface="Cambria Math"/>
                        </a:rPr>
                        <m:t>~</m:t>
                      </m:r>
                      <m:r>
                        <a:rPr lang="de-DE" sz="2400" b="0" i="1" smtClean="0">
                          <a:latin typeface="Cambria Math"/>
                          <a:ea typeface="Cambria Math"/>
                        </a:rPr>
                        <m:t>𝑁</m:t>
                      </m:r>
                      <m:r>
                        <a:rPr lang="de-DE" sz="2400" b="0" i="1" smtClean="0">
                          <a:latin typeface="Cambria Math"/>
                          <a:ea typeface="Cambria Math"/>
                        </a:rPr>
                        <m:t>          </m:t>
                      </m:r>
                      <m:r>
                        <a:rPr lang="de-DE" sz="2400" i="1">
                          <a:latin typeface="Cambria Math"/>
                        </a:rPr>
                        <m:t>𝐵</m:t>
                      </m:r>
                      <m:r>
                        <a:rPr lang="de-DE" sz="2400" i="1">
                          <a:latin typeface="Cambria Math"/>
                          <a:ea typeface="Cambria Math"/>
                        </a:rPr>
                        <m:t>~</m:t>
                      </m:r>
                      <m:r>
                        <a:rPr lang="de-DE" sz="2400" i="1">
                          <a:latin typeface="Cambria Math"/>
                          <a:ea typeface="Cambria Math"/>
                        </a:rPr>
                        <m:t>𝐼</m:t>
                      </m:r>
                      <m:r>
                        <a:rPr lang="de-DE" sz="2400" b="0" i="1" smtClean="0">
                          <a:latin typeface="Cambria Math"/>
                          <a:ea typeface="Cambria Math"/>
                        </a:rPr>
                        <m:t>          </m:t>
                      </m:r>
                      <m:r>
                        <a:rPr lang="de-DE" sz="2400" i="1">
                          <a:latin typeface="Cambria Math"/>
                        </a:rPr>
                        <m:t>𝐵</m:t>
                      </m:r>
                      <m:r>
                        <a:rPr lang="de-DE" sz="2400" i="1">
                          <a:latin typeface="Cambria Math"/>
                          <a:ea typeface="Cambria Math"/>
                        </a:rPr>
                        <m:t>~</m:t>
                      </m:r>
                      <m:sSub>
                        <m:sSubPr>
                          <m:ctrlPr>
                            <a:rPr lang="de-DE" sz="2400" i="1">
                              <a:latin typeface="Cambria Math" panose="02040503050406030204" pitchFamily="18" charset="0"/>
                              <a:ea typeface="Cambria Math"/>
                            </a:rPr>
                          </m:ctrlPr>
                        </m:sSubPr>
                        <m:e>
                          <m:r>
                            <a:rPr lang="el-GR" sz="2400" i="1">
                              <a:latin typeface="Cambria Math"/>
                              <a:ea typeface="Cambria Math"/>
                            </a:rPr>
                            <m:t>𝜇</m:t>
                          </m:r>
                        </m:e>
                        <m:sub>
                          <m:r>
                            <m:rPr>
                              <m:sty m:val="p"/>
                            </m:rPr>
                            <a:rPr lang="de-DE" sz="2400">
                              <a:latin typeface="Cambria Math"/>
                              <a:ea typeface="Cambria Math"/>
                            </a:rPr>
                            <m:t>r</m:t>
                          </m:r>
                        </m:sub>
                      </m:sSub>
                    </m:oMath>
                  </m:oMathPara>
                </a14:m>
                <a:endParaRPr lang="de-DE" sz="2400" dirty="0"/>
              </a:p>
            </p:txBody>
          </p:sp>
        </mc:Choice>
        <mc:Fallback xmlns="">
          <p:sp>
            <p:nvSpPr>
              <p:cNvPr id="5" name="Textfeld 4"/>
              <p:cNvSpPr txBox="1">
                <a:spLocks noRot="1" noChangeAspect="1" noMove="1" noResize="1" noEditPoints="1" noAdjustHandles="1" noChangeArrowheads="1" noChangeShapeType="1" noTextEdit="1"/>
              </p:cNvSpPr>
              <p:nvPr/>
            </p:nvSpPr>
            <p:spPr>
              <a:xfrm>
                <a:off x="2195736" y="4941168"/>
                <a:ext cx="4824536" cy="461665"/>
              </a:xfrm>
              <a:prstGeom prst="rect">
                <a:avLst/>
              </a:prstGeom>
              <a:blipFill rotWithShape="1">
                <a:blip r:embed="rId3"/>
                <a:stretch>
                  <a:fillRect b="-12000"/>
                </a:stretch>
              </a:blipFill>
            </p:spPr>
            <p:txBody>
              <a:bodyPr/>
              <a:lstStyle/>
              <a:p>
                <a:r>
                  <a:rPr lang="de-DE">
                    <a:noFill/>
                  </a:rPr>
                  <a:t> </a:t>
                </a:r>
              </a:p>
            </p:txBody>
          </p:sp>
        </mc:Fallback>
      </mc:AlternateContent>
    </p:spTree>
    <p:extLst>
      <p:ext uri="{BB962C8B-B14F-4D97-AF65-F5344CB8AC3E}">
        <p14:creationId xmlns:p14="http://schemas.microsoft.com/office/powerpoint/2010/main" val="33638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Inhaltsplatzhalter 2"/>
              <p:cNvSpPr>
                <a:spLocks noGrp="1"/>
              </p:cNvSpPr>
              <p:nvPr>
                <p:ph idx="1"/>
              </p:nvPr>
            </p:nvSpPr>
            <p:spPr>
              <a:xfrm>
                <a:off x="1115616" y="1700808"/>
                <a:ext cx="6777317" cy="3672408"/>
              </a:xfrm>
              <a:noFill/>
              <a:ln w="25400">
                <a:solidFill>
                  <a:srgbClr val="C00000"/>
                </a:solidFill>
              </a:ln>
            </p:spPr>
            <p:txBody>
              <a:bodyPr>
                <a:normAutofit/>
              </a:bodyPr>
              <a:lstStyle/>
              <a:p>
                <a:pPr marL="68580" indent="0">
                  <a:buNone/>
                </a:pPr>
                <a:r>
                  <a:rPr lang="de-DE" dirty="0"/>
                  <a:t>Für die magnetische Flussdichte im </a:t>
                </a:r>
                <a:r>
                  <a:rPr lang="de-DE" b="1" dirty="0"/>
                  <a:t>Inneren </a:t>
                </a:r>
                <a:r>
                  <a:rPr lang="de-DE" dirty="0"/>
                  <a:t>einer </a:t>
                </a:r>
                <a:r>
                  <a:rPr lang="de-DE" b="1" dirty="0"/>
                  <a:t>langen, dünnen </a:t>
                </a:r>
                <a:r>
                  <a:rPr lang="de-DE" dirty="0"/>
                  <a:t>Spule gilt: </a:t>
                </a:r>
              </a:p>
              <a:p>
                <a:pPr marL="68580" indent="0">
                  <a:buNone/>
                </a:pPr>
                <a:br>
                  <a:rPr lang="de-DE" dirty="0"/>
                </a:br>
                <a14:m>
                  <m:oMathPara xmlns:m="http://schemas.openxmlformats.org/officeDocument/2006/math">
                    <m:oMathParaPr>
                      <m:jc m:val="centerGroup"/>
                    </m:oMathParaPr>
                    <m:oMath xmlns:m="http://schemas.openxmlformats.org/officeDocument/2006/math">
                      <m:r>
                        <a:rPr lang="de-DE" b="0" i="1" smtClean="0">
                          <a:latin typeface="Cambria Math"/>
                        </a:rPr>
                        <m:t>𝐵</m:t>
                      </m:r>
                      <m:r>
                        <a:rPr lang="de-DE" b="0" i="1" smtClean="0">
                          <a:latin typeface="Cambria Math"/>
                        </a:rPr>
                        <m:t>=</m:t>
                      </m:r>
                      <m:sSub>
                        <m:sSubPr>
                          <m:ctrlPr>
                            <a:rPr lang="el-GR" i="1" smtClean="0">
                              <a:latin typeface="Cambria Math" panose="02040503050406030204" pitchFamily="18" charset="0"/>
                            </a:rPr>
                          </m:ctrlPr>
                        </m:sSubPr>
                        <m:e>
                          <m:r>
                            <a:rPr lang="el-GR" i="1">
                              <a:latin typeface="Cambria Math"/>
                            </a:rPr>
                            <m:t>𝜇</m:t>
                          </m:r>
                        </m:e>
                        <m:sub>
                          <m:r>
                            <a:rPr lang="de-DE" b="0" i="1" smtClean="0">
                              <a:latin typeface="Cambria Math"/>
                            </a:rPr>
                            <m:t>0</m:t>
                          </m:r>
                        </m:sub>
                      </m:sSub>
                      <m:sSub>
                        <m:sSubPr>
                          <m:ctrlPr>
                            <a:rPr lang="el-GR" i="1" smtClean="0">
                              <a:latin typeface="Cambria Math" panose="02040503050406030204" pitchFamily="18" charset="0"/>
                            </a:rPr>
                          </m:ctrlPr>
                        </m:sSubPr>
                        <m:e>
                          <m:r>
                            <a:rPr lang="el-GR" i="1">
                              <a:latin typeface="Cambria Math"/>
                            </a:rPr>
                            <m:t>𝜇</m:t>
                          </m:r>
                        </m:e>
                        <m:sub>
                          <m:r>
                            <a:rPr lang="de-DE" b="0" i="1" smtClean="0">
                              <a:latin typeface="Cambria Math"/>
                            </a:rPr>
                            <m:t>𝑟</m:t>
                          </m:r>
                        </m:sub>
                      </m:sSub>
                      <m:f>
                        <m:fPr>
                          <m:ctrlPr>
                            <a:rPr lang="de-DE" b="0" i="1" smtClean="0">
                              <a:latin typeface="Cambria Math" panose="02040503050406030204" pitchFamily="18" charset="0"/>
                            </a:rPr>
                          </m:ctrlPr>
                        </m:fPr>
                        <m:num>
                          <m:r>
                            <a:rPr lang="de-DE" b="0" i="1" smtClean="0">
                              <a:latin typeface="Cambria Math"/>
                            </a:rPr>
                            <m:t>𝑁</m:t>
                          </m:r>
                          <m:r>
                            <a:rPr lang="de-DE" b="0" i="1" smtClean="0">
                              <a:latin typeface="Cambria Math"/>
                            </a:rPr>
                            <m:t>·</m:t>
                          </m:r>
                          <m:r>
                            <a:rPr lang="de-DE" b="0" i="1" smtClean="0">
                              <a:latin typeface="Cambria Math"/>
                            </a:rPr>
                            <m:t>𝐼</m:t>
                          </m:r>
                        </m:num>
                        <m:den>
                          <m:r>
                            <a:rPr lang="de-DE" b="0" i="1" smtClean="0">
                              <a:latin typeface="Cambria Math"/>
                            </a:rPr>
                            <m:t>𝑙</m:t>
                          </m:r>
                        </m:den>
                      </m:f>
                    </m:oMath>
                  </m:oMathPara>
                </a14:m>
                <a:endParaRPr lang="de-DE" dirty="0"/>
              </a:p>
              <a:p>
                <a:pPr marL="68580" indent="0">
                  <a:buNone/>
                </a:pPr>
                <a:endParaRPr lang="de-DE" dirty="0"/>
              </a:p>
              <a:p>
                <a:pPr marL="68580" indent="0">
                  <a:buNone/>
                </a:pPr>
                <a14:m>
                  <m:oMath xmlns:m="http://schemas.openxmlformats.org/officeDocument/2006/math">
                    <m:r>
                      <a:rPr lang="de-DE" b="0" i="1" dirty="0" smtClean="0">
                        <a:latin typeface="Cambria Math"/>
                      </a:rPr>
                      <m:t>𝑁</m:t>
                    </m:r>
                  </m:oMath>
                </a14:m>
                <a:r>
                  <a:rPr lang="de-DE" dirty="0"/>
                  <a:t> – Windungszahl; </a:t>
                </a:r>
                <a14:m>
                  <m:oMath xmlns:m="http://schemas.openxmlformats.org/officeDocument/2006/math">
                    <m:r>
                      <a:rPr lang="de-DE" b="0" i="1" smtClean="0">
                        <a:latin typeface="Cambria Math"/>
                      </a:rPr>
                      <m:t>𝐼</m:t>
                    </m:r>
                  </m:oMath>
                </a14:m>
                <a:r>
                  <a:rPr lang="de-DE" dirty="0"/>
                  <a:t> – Stromstärke</a:t>
                </a:r>
                <a:br>
                  <a:rPr lang="de-DE" dirty="0"/>
                </a:br>
                <a14:m>
                  <m:oMath xmlns:m="http://schemas.openxmlformats.org/officeDocument/2006/math">
                    <m:r>
                      <a:rPr lang="de-DE" b="0" i="1" smtClean="0">
                        <a:latin typeface="Cambria Math"/>
                      </a:rPr>
                      <m:t>𝑙</m:t>
                    </m:r>
                  </m:oMath>
                </a14:m>
                <a:r>
                  <a:rPr lang="de-DE" dirty="0"/>
                  <a:t> – Spulenlänge; </a:t>
                </a:r>
                <a14:m>
                  <m:oMath xmlns:m="http://schemas.openxmlformats.org/officeDocument/2006/math">
                    <m:sSub>
                      <m:sSubPr>
                        <m:ctrlPr>
                          <a:rPr lang="de-DE" i="1">
                            <a:latin typeface="Cambria Math" panose="02040503050406030204" pitchFamily="18" charset="0"/>
                            <a:ea typeface="Cambria Math"/>
                          </a:rPr>
                        </m:ctrlPr>
                      </m:sSubPr>
                      <m:e>
                        <m:r>
                          <a:rPr lang="el-GR" i="1">
                            <a:latin typeface="Cambria Math"/>
                            <a:ea typeface="Cambria Math"/>
                          </a:rPr>
                          <m:t>𝜇</m:t>
                        </m:r>
                      </m:e>
                      <m:sub>
                        <m:r>
                          <m:rPr>
                            <m:sty m:val="p"/>
                          </m:rPr>
                          <a:rPr lang="de-DE">
                            <a:latin typeface="Cambria Math"/>
                            <a:ea typeface="Cambria Math"/>
                          </a:rPr>
                          <m:t>r</m:t>
                        </m:r>
                      </m:sub>
                    </m:sSub>
                  </m:oMath>
                </a14:m>
                <a:r>
                  <a:rPr lang="de-DE" dirty="0"/>
                  <a:t> – relative Permeabilität</a:t>
                </a:r>
                <a:br>
                  <a:rPr lang="de-DE" dirty="0"/>
                </a:br>
                <a14:m>
                  <m:oMath xmlns:m="http://schemas.openxmlformats.org/officeDocument/2006/math">
                    <m:sSub>
                      <m:sSubPr>
                        <m:ctrlPr>
                          <a:rPr lang="de-DE" i="1">
                            <a:latin typeface="Cambria Math" panose="02040503050406030204" pitchFamily="18" charset="0"/>
                            <a:ea typeface="Cambria Math"/>
                          </a:rPr>
                        </m:ctrlPr>
                      </m:sSubPr>
                      <m:e>
                        <m:r>
                          <a:rPr lang="el-GR" i="1">
                            <a:latin typeface="Cambria Math"/>
                            <a:ea typeface="Cambria Math"/>
                          </a:rPr>
                          <m:t>𝜇</m:t>
                        </m:r>
                      </m:e>
                      <m:sub>
                        <m:r>
                          <a:rPr lang="de-DE" b="0" i="0" smtClean="0">
                            <a:latin typeface="Cambria Math"/>
                            <a:ea typeface="Cambria Math"/>
                          </a:rPr>
                          <m:t>0</m:t>
                        </m:r>
                      </m:sub>
                    </m:sSub>
                  </m:oMath>
                </a14:m>
                <a:r>
                  <a:rPr lang="de-DE" dirty="0"/>
                  <a:t> – magnetische Feldkonstante </a:t>
                </a:r>
              </a:p>
              <a:p>
                <a:pPr marL="68580" indent="0">
                  <a:buNone/>
                </a:pPr>
                <a:endParaRPr lang="de-DE" dirty="0"/>
              </a:p>
            </p:txBody>
          </p:sp>
        </mc:Choice>
        <mc:Fallback xmlns="">
          <p:sp>
            <p:nvSpPr>
              <p:cNvPr id="5" name="Inhaltsplatzhalter 2"/>
              <p:cNvSpPr>
                <a:spLocks noGrp="1" noRot="1" noChangeAspect="1" noMove="1" noResize="1" noEditPoints="1" noAdjustHandles="1" noChangeArrowheads="1" noChangeShapeType="1" noTextEdit="1"/>
              </p:cNvSpPr>
              <p:nvPr>
                <p:ph idx="1"/>
              </p:nvPr>
            </p:nvSpPr>
            <p:spPr>
              <a:xfrm>
                <a:off x="1115616" y="1700808"/>
                <a:ext cx="6777317" cy="3672408"/>
              </a:xfrm>
              <a:blipFill rotWithShape="1">
                <a:blip r:embed="rId2"/>
                <a:stretch>
                  <a:fillRect l="-179" t="-990" b="-330"/>
                </a:stretch>
              </a:blipFill>
              <a:ln w="25400">
                <a:solidFill>
                  <a:srgbClr val="C00000"/>
                </a:solidFill>
              </a:ln>
            </p:spPr>
            <p:txBody>
              <a:bodyPr/>
              <a:lstStyle/>
              <a:p>
                <a:r>
                  <a:rPr lang="de-DE">
                    <a:noFill/>
                  </a:rPr>
                  <a:t> </a:t>
                </a:r>
              </a:p>
            </p:txBody>
          </p:sp>
        </mc:Fallback>
      </mc:AlternateContent>
      <p:sp>
        <p:nvSpPr>
          <p:cNvPr id="7" name="Titel 1"/>
          <p:cNvSpPr>
            <a:spLocks noGrp="1"/>
          </p:cNvSpPr>
          <p:nvPr>
            <p:ph type="title"/>
          </p:nvPr>
        </p:nvSpPr>
        <p:spPr>
          <a:xfrm>
            <a:off x="1043490" y="1027664"/>
            <a:ext cx="7024744" cy="1143000"/>
          </a:xfrm>
        </p:spPr>
        <p:txBody>
          <a:bodyPr>
            <a:normAutofit fontScale="90000"/>
          </a:bodyPr>
          <a:lstStyle/>
          <a:p>
            <a:r>
              <a:rPr lang="de-DE" dirty="0"/>
              <a:t>Magnetische Flussdichte</a:t>
            </a:r>
            <a:br>
              <a:rPr lang="de-DE" dirty="0"/>
            </a:br>
            <a:endParaRPr lang="de-DE" dirty="0"/>
          </a:p>
        </p:txBody>
      </p:sp>
      <p:grpSp>
        <p:nvGrpSpPr>
          <p:cNvPr id="19" name="Gruppieren 18"/>
          <p:cNvGrpSpPr/>
          <p:nvPr/>
        </p:nvGrpSpPr>
        <p:grpSpPr>
          <a:xfrm>
            <a:off x="1691680" y="2276872"/>
            <a:ext cx="5455499" cy="3300691"/>
            <a:chOff x="1763687" y="2423269"/>
            <a:chExt cx="5455499" cy="3300691"/>
          </a:xfrm>
        </p:grpSpPr>
        <p:grpSp>
          <p:nvGrpSpPr>
            <p:cNvPr id="17" name="Gruppieren 16"/>
            <p:cNvGrpSpPr/>
            <p:nvPr/>
          </p:nvGrpSpPr>
          <p:grpSpPr>
            <a:xfrm>
              <a:off x="1763687" y="2423269"/>
              <a:ext cx="5455499" cy="3300691"/>
              <a:chOff x="1763687" y="1919213"/>
              <a:chExt cx="5455499" cy="3300691"/>
            </a:xfrm>
          </p:grpSpPr>
          <p:grpSp>
            <p:nvGrpSpPr>
              <p:cNvPr id="15" name="Gruppieren 14"/>
              <p:cNvGrpSpPr/>
              <p:nvPr/>
            </p:nvGrpSpPr>
            <p:grpSpPr>
              <a:xfrm>
                <a:off x="1763687" y="1919213"/>
                <a:ext cx="5455499" cy="3300691"/>
                <a:chOff x="1763687" y="1919213"/>
                <a:chExt cx="5455499" cy="3300691"/>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7" y="1919213"/>
                  <a:ext cx="5455499" cy="330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Gerade Verbindung 11"/>
                <p:cNvCxnSpPr/>
                <p:nvPr/>
              </p:nvCxnSpPr>
              <p:spPr>
                <a:xfrm>
                  <a:off x="3131840" y="2564904"/>
                  <a:ext cx="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a:xfrm>
                  <a:off x="6065540" y="2555379"/>
                  <a:ext cx="0" cy="216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mit Pfeil 5"/>
                <p:cNvCxnSpPr/>
                <p:nvPr/>
              </p:nvCxnSpPr>
              <p:spPr>
                <a:xfrm>
                  <a:off x="3131840" y="2636912"/>
                  <a:ext cx="2933700"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feld 15"/>
                  <p:cNvSpPr txBox="1"/>
                  <p:nvPr/>
                </p:nvSpPr>
                <p:spPr>
                  <a:xfrm>
                    <a:off x="4410112" y="2132856"/>
                    <a:ext cx="377155"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i="1" dirty="0" smtClean="0">
                              <a:latin typeface="Cambria Math"/>
                            </a:rPr>
                            <m:t>𝑙</m:t>
                          </m:r>
                        </m:oMath>
                      </m:oMathPara>
                    </a14:m>
                    <a:endParaRPr lang="de-DE" dirty="0"/>
                  </a:p>
                </p:txBody>
              </p:sp>
            </mc:Choice>
            <mc:Fallback xmlns="">
              <p:sp>
                <p:nvSpPr>
                  <p:cNvPr id="16" name="Textfeld 15"/>
                  <p:cNvSpPr txBox="1">
                    <a:spLocks noRot="1" noChangeAspect="1" noMove="1" noResize="1" noEditPoints="1" noAdjustHandles="1" noChangeArrowheads="1" noChangeShapeType="1" noTextEdit="1"/>
                  </p:cNvSpPr>
                  <p:nvPr/>
                </p:nvSpPr>
                <p:spPr>
                  <a:xfrm>
                    <a:off x="4410112" y="2132856"/>
                    <a:ext cx="377155" cy="461665"/>
                  </a:xfrm>
                  <a:prstGeom prst="rect">
                    <a:avLst/>
                  </a:prstGeom>
                  <a:blipFill rotWithShape="1">
                    <a:blip r:embed="rId4"/>
                    <a:stretch>
                      <a:fillRect/>
                    </a:stretch>
                  </a:blipFill>
                </p:spPr>
                <p:txBody>
                  <a:bodyPr/>
                  <a:lstStyle/>
                  <a:p>
                    <a:r>
                      <a:rPr lang="de-DE">
                        <a:noFill/>
                      </a:rPr>
                      <a:t> </a:t>
                    </a:r>
                  </a:p>
                </p:txBody>
              </p:sp>
            </mc:Fallback>
          </mc:AlternateContent>
        </p:grpSp>
        <mc:AlternateContent xmlns:mc="http://schemas.openxmlformats.org/markup-compatibility/2006" xmlns:a14="http://schemas.microsoft.com/office/drawing/2010/main">
          <mc:Choice Requires="a14">
            <p:sp>
              <p:nvSpPr>
                <p:cNvPr id="18" name="Textfeld 17"/>
                <p:cNvSpPr txBox="1"/>
                <p:nvPr/>
              </p:nvSpPr>
              <p:spPr>
                <a:xfrm>
                  <a:off x="5220072" y="4653136"/>
                  <a:ext cx="503151" cy="461665"/>
                </a:xfrm>
                <a:prstGeom prst="rect">
                  <a:avLst/>
                </a:prstGeom>
                <a:solidFill>
                  <a:srgbClr val="FFCC00"/>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dirty="0" smtClean="0">
                            <a:latin typeface="Cambria Math"/>
                          </a:rPr>
                          <m:t>𝑁</m:t>
                        </m:r>
                      </m:oMath>
                    </m:oMathPara>
                  </a14:m>
                  <a:endParaRPr lang="de-DE" dirty="0"/>
                </a:p>
              </p:txBody>
            </p:sp>
          </mc:Choice>
          <mc:Fallback xmlns="">
            <p:sp>
              <p:nvSpPr>
                <p:cNvPr id="18" name="Textfeld 17"/>
                <p:cNvSpPr txBox="1">
                  <a:spLocks noRot="1" noChangeAspect="1" noMove="1" noResize="1" noEditPoints="1" noAdjustHandles="1" noChangeArrowheads="1" noChangeShapeType="1" noTextEdit="1"/>
                </p:cNvSpPr>
                <p:nvPr/>
              </p:nvSpPr>
              <p:spPr>
                <a:xfrm>
                  <a:off x="5220072" y="4653136"/>
                  <a:ext cx="503151" cy="461665"/>
                </a:xfrm>
                <a:prstGeom prst="rect">
                  <a:avLst/>
                </a:prstGeom>
                <a:blipFill rotWithShape="1">
                  <a:blip r:embed="rId5"/>
                  <a:stretch>
                    <a:fillRect/>
                  </a:stretch>
                </a:blipFill>
              </p:spPr>
              <p:txBody>
                <a:bodyPr/>
                <a:lstStyle/>
                <a:p>
                  <a:r>
                    <a:rPr lang="de-DE">
                      <a:noFill/>
                    </a:rPr>
                    <a:t> </a:t>
                  </a:r>
                </a:p>
              </p:txBody>
            </p:sp>
          </mc:Fallback>
        </mc:AlternateContent>
      </p:grpSp>
      <mc:AlternateContent xmlns:mc="http://schemas.openxmlformats.org/markup-compatibility/2006" xmlns:a14="http://schemas.microsoft.com/office/drawing/2010/main">
        <mc:Choice Requires="a14">
          <p:sp>
            <p:nvSpPr>
              <p:cNvPr id="20" name="Textfeld 19"/>
              <p:cNvSpPr txBox="1"/>
              <p:nvPr/>
            </p:nvSpPr>
            <p:spPr>
              <a:xfrm>
                <a:off x="2942104" y="5517232"/>
                <a:ext cx="3096344" cy="803810"/>
              </a:xfrm>
              <a:prstGeom prst="rect">
                <a:avLst/>
              </a:prstGeom>
              <a:solidFill>
                <a:schemeClr val="bg2">
                  <a:lumMod val="60000"/>
                  <a:lumOff val="4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2400" i="1" smtClean="0">
                              <a:latin typeface="Cambria Math" panose="02040503050406030204" pitchFamily="18" charset="0"/>
                              <a:ea typeface="Cambria Math"/>
                            </a:rPr>
                          </m:ctrlPr>
                        </m:sSubPr>
                        <m:e>
                          <m:r>
                            <a:rPr lang="el-GR" sz="2400" i="1">
                              <a:latin typeface="Cambria Math"/>
                              <a:ea typeface="Cambria Math"/>
                            </a:rPr>
                            <m:t>𝜇</m:t>
                          </m:r>
                        </m:e>
                        <m:sub>
                          <m:r>
                            <a:rPr lang="de-DE" sz="2400">
                              <a:latin typeface="Cambria Math"/>
                              <a:ea typeface="Cambria Math"/>
                            </a:rPr>
                            <m:t>0</m:t>
                          </m:r>
                        </m:sub>
                      </m:sSub>
                      <m:r>
                        <a:rPr lang="de-DE" sz="2400" b="0" i="1" smtClean="0">
                          <a:latin typeface="Cambria Math"/>
                          <a:ea typeface="Cambria Math"/>
                        </a:rPr>
                        <m:t> </m:t>
                      </m:r>
                      <m:r>
                        <m:rPr>
                          <m:nor/>
                        </m:rPr>
                        <a:rPr lang="de-DE" sz="2400" dirty="0"/>
                        <m:t>≈</m:t>
                      </m:r>
                      <m:r>
                        <m:rPr>
                          <m:nor/>
                        </m:rPr>
                        <a:rPr lang="de-DE" sz="2400" b="0" i="0" dirty="0" smtClean="0"/>
                        <m:t> </m:t>
                      </m:r>
                      <m:r>
                        <m:rPr>
                          <m:nor/>
                        </m:rPr>
                        <a:rPr lang="de-DE" sz="2400" dirty="0"/>
                        <m:t>1,257</m:t>
                      </m:r>
                      <m:r>
                        <a:rPr lang="de-DE" sz="2400" b="0" i="1" dirty="0" smtClean="0">
                          <a:latin typeface="Cambria Math"/>
                        </a:rPr>
                        <m:t>· </m:t>
                      </m:r>
                      <m:sSup>
                        <m:sSupPr>
                          <m:ctrlPr>
                            <a:rPr lang="de-DE" sz="2400" b="0" i="1" dirty="0" smtClean="0">
                              <a:latin typeface="Cambria Math" panose="02040503050406030204" pitchFamily="18" charset="0"/>
                            </a:rPr>
                          </m:ctrlPr>
                        </m:sSupPr>
                        <m:e>
                          <m:r>
                            <a:rPr lang="de-DE" sz="2400" b="0" i="1" dirty="0" smtClean="0">
                              <a:latin typeface="Cambria Math"/>
                            </a:rPr>
                            <m:t>10</m:t>
                          </m:r>
                        </m:e>
                        <m:sup>
                          <m:r>
                            <a:rPr lang="de-DE" sz="2400" b="0" i="1" dirty="0" smtClean="0">
                              <a:latin typeface="Cambria Math"/>
                            </a:rPr>
                            <m:t>−6</m:t>
                          </m:r>
                        </m:sup>
                      </m:sSup>
                      <m:f>
                        <m:fPr>
                          <m:ctrlPr>
                            <a:rPr lang="de-DE" sz="2400" b="0" i="1" dirty="0" smtClean="0">
                              <a:latin typeface="Cambria Math" panose="02040503050406030204" pitchFamily="18" charset="0"/>
                            </a:rPr>
                          </m:ctrlPr>
                        </m:fPr>
                        <m:num>
                          <m:r>
                            <m:rPr>
                              <m:sty m:val="p"/>
                            </m:rPr>
                            <a:rPr lang="de-DE" sz="2400" b="0" i="0" dirty="0" smtClean="0">
                              <a:latin typeface="Cambria Math"/>
                            </a:rPr>
                            <m:t>Vs</m:t>
                          </m:r>
                        </m:num>
                        <m:den>
                          <m:r>
                            <m:rPr>
                              <m:sty m:val="p"/>
                            </m:rPr>
                            <a:rPr lang="de-DE" sz="2400" b="0" i="0" dirty="0" smtClean="0">
                              <a:latin typeface="Cambria Math"/>
                            </a:rPr>
                            <m:t>Am</m:t>
                          </m:r>
                        </m:den>
                      </m:f>
                    </m:oMath>
                  </m:oMathPara>
                </a14:m>
                <a:endParaRPr lang="de-DE" sz="2400" dirty="0"/>
              </a:p>
            </p:txBody>
          </p:sp>
        </mc:Choice>
        <mc:Fallback xmlns="">
          <p:sp>
            <p:nvSpPr>
              <p:cNvPr id="20" name="Textfeld 19"/>
              <p:cNvSpPr txBox="1">
                <a:spLocks noRot="1" noChangeAspect="1" noMove="1" noResize="1" noEditPoints="1" noAdjustHandles="1" noChangeArrowheads="1" noChangeShapeType="1" noTextEdit="1"/>
              </p:cNvSpPr>
              <p:nvPr/>
            </p:nvSpPr>
            <p:spPr>
              <a:xfrm>
                <a:off x="2942104" y="5517232"/>
                <a:ext cx="3096344" cy="803810"/>
              </a:xfrm>
              <a:prstGeom prst="rect">
                <a:avLst/>
              </a:prstGeom>
              <a:blipFill rotWithShape="1">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38381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Helmholtz-Spulen-Paar</a:t>
            </a:r>
            <a:br>
              <a:rPr lang="de-DE" dirty="0"/>
            </a:br>
            <a:endParaRPr lang="de-DE" dirty="0"/>
          </a:p>
        </p:txBody>
      </p:sp>
      <p:pic>
        <p:nvPicPr>
          <p:cNvPr id="8194" name="Picture 2" descr="C:\Users\olkra\Desktop\Naunhof_FreiesGymnasium\Physik\Klasse11\04_elektrische-magnetischeFelder\MagnetischeFelder\Helmholtz_coil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0800" y="1715492"/>
            <a:ext cx="4083448" cy="437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034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Permanentmagnet</a:t>
            </a:r>
            <a:br>
              <a:rPr lang="de-DE" dirty="0"/>
            </a:br>
            <a:endParaRPr lang="de-DE" dirty="0"/>
          </a:p>
        </p:txBody>
      </p:sp>
      <p:sp>
        <p:nvSpPr>
          <p:cNvPr id="3" name="Inhaltsplatzhalter 2"/>
          <p:cNvSpPr>
            <a:spLocks noGrp="1"/>
          </p:cNvSpPr>
          <p:nvPr>
            <p:ph idx="1"/>
          </p:nvPr>
        </p:nvSpPr>
        <p:spPr>
          <a:xfrm>
            <a:off x="971600" y="1700808"/>
            <a:ext cx="7056784" cy="1249364"/>
          </a:xfrm>
        </p:spPr>
        <p:txBody>
          <a:bodyPr>
            <a:normAutofit fontScale="92500"/>
          </a:bodyPr>
          <a:lstStyle/>
          <a:p>
            <a:pPr marL="68580" indent="0">
              <a:buNone/>
            </a:pPr>
            <a:r>
              <a:rPr lang="de-DE" b="1" dirty="0"/>
              <a:t>Permanentmagneten</a:t>
            </a:r>
            <a:r>
              <a:rPr lang="de-DE" dirty="0"/>
              <a:t> besitzen einen dauerhaften (nicht zeitlich begrenzten) Magnetismus. Sie werden auch als Dauermagneten bezeichnet.   </a:t>
            </a:r>
          </a:p>
        </p:txBody>
      </p:sp>
      <p:sp>
        <p:nvSpPr>
          <p:cNvPr id="4" name="Inhaltsplatzhalter 2"/>
          <p:cNvSpPr txBox="1">
            <a:spLocks/>
          </p:cNvSpPr>
          <p:nvPr/>
        </p:nvSpPr>
        <p:spPr>
          <a:xfrm>
            <a:off x="1043492" y="3068960"/>
            <a:ext cx="3960556" cy="3168352"/>
          </a:xfrm>
          <a:prstGeom prst="rect">
            <a:avLst/>
          </a:prstGeom>
          <a:ln w="25400">
            <a:solidFill>
              <a:srgbClr val="C00000"/>
            </a:solidFill>
          </a:ln>
        </p:spPr>
        <p:txBody>
          <a:bodyPr vert="horz" lIns="91440" tIns="45720" rIns="91440" bIns="45720" rtlCol="0">
            <a:normAutofit fontScale="925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de-DE" dirty="0"/>
              <a:t>Ein Magnet besitzt zwei Pole, einen Süd- und einen Nordpol. An den Polen sind die magnetischen Kräfte am größten. Von den Polen Richtung Mitte des Magneten werden die magnetischen </a:t>
            </a:r>
            <a:r>
              <a:rPr lang="de-DE" dirty="0" err="1"/>
              <a:t>Kraftwir-kungen</a:t>
            </a:r>
            <a:r>
              <a:rPr lang="de-DE" dirty="0"/>
              <a:t> schwächer.</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3356992"/>
            <a:ext cx="3433166" cy="1817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0509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Ähnliches F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797" y="1916832"/>
            <a:ext cx="3810000" cy="4019550"/>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p:cNvSpPr>
            <a:spLocks noGrp="1"/>
          </p:cNvSpPr>
          <p:nvPr>
            <p:ph type="title"/>
          </p:nvPr>
        </p:nvSpPr>
        <p:spPr>
          <a:xfrm>
            <a:off x="1043490" y="1027664"/>
            <a:ext cx="7024744" cy="1143000"/>
          </a:xfrm>
        </p:spPr>
        <p:txBody>
          <a:bodyPr>
            <a:normAutofit fontScale="90000"/>
          </a:bodyPr>
          <a:lstStyle/>
          <a:p>
            <a:r>
              <a:rPr lang="de-DE" dirty="0"/>
              <a:t>Helmholtz-Spulen-Paar</a:t>
            </a:r>
            <a:br>
              <a:rPr lang="de-DE" dirty="0"/>
            </a:br>
            <a:endParaRPr lang="de-DE" dirty="0"/>
          </a:p>
        </p:txBody>
      </p:sp>
      <p:sp>
        <p:nvSpPr>
          <p:cNvPr id="4" name="Textfeld 3"/>
          <p:cNvSpPr txBox="1"/>
          <p:nvPr/>
        </p:nvSpPr>
        <p:spPr>
          <a:xfrm>
            <a:off x="5967237" y="1916832"/>
            <a:ext cx="1701107" cy="461665"/>
          </a:xfrm>
          <a:prstGeom prst="rect">
            <a:avLst/>
          </a:prstGeom>
          <a:noFill/>
        </p:spPr>
        <p:txBody>
          <a:bodyPr wrap="none" rtlCol="0">
            <a:spAutoFit/>
          </a:bodyPr>
          <a:lstStyle/>
          <a:p>
            <a:r>
              <a:rPr lang="de-DE" sz="2400" dirty="0">
                <a:hlinkClick r:id="rId3" action="ppaction://hlinkfile"/>
              </a:rPr>
              <a:t>Simulation</a:t>
            </a:r>
            <a:endParaRPr lang="de-DE" dirty="0"/>
          </a:p>
        </p:txBody>
      </p:sp>
    </p:spTree>
    <p:extLst>
      <p:ext uri="{BB962C8B-B14F-4D97-AF65-F5344CB8AC3E}">
        <p14:creationId xmlns:p14="http://schemas.microsoft.com/office/powerpoint/2010/main" val="635668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971600" y="1988840"/>
            <a:ext cx="5040560" cy="3416320"/>
          </a:xfrm>
          <a:prstGeom prst="rect">
            <a:avLst/>
          </a:prstGeom>
          <a:ln w="19050">
            <a:solidFill>
              <a:srgbClr val="C00000"/>
            </a:solidFill>
          </a:ln>
        </p:spPr>
        <p:txBody>
          <a:bodyPr wrap="square">
            <a:spAutoFit/>
          </a:bodyPr>
          <a:lstStyle/>
          <a:p>
            <a:pPr marL="68580" indent="0">
              <a:buNone/>
            </a:pPr>
            <a:r>
              <a:rPr lang="de-DE" sz="2400" b="1" dirty="0"/>
              <a:t>Helmholtz-Spulen-Paar:</a:t>
            </a:r>
            <a:r>
              <a:rPr lang="de-DE" sz="2400" dirty="0"/>
              <a:t> Zwei kurze Spulen mit dem Radius </a:t>
            </a:r>
            <a:r>
              <a:rPr lang="de-DE" sz="2400" i="1" dirty="0"/>
              <a:t>R</a:t>
            </a:r>
            <a:r>
              <a:rPr lang="de-DE" sz="2400" dirty="0"/>
              <a:t> werden parallel und im Abstand vom Radius </a:t>
            </a:r>
            <a:r>
              <a:rPr lang="de-DE" sz="2400" i="1" dirty="0"/>
              <a:t>R</a:t>
            </a:r>
            <a:r>
              <a:rPr lang="de-DE" sz="2400" dirty="0"/>
              <a:t> der Spulen aufgestellt. Die beiden Magnet-felder überlagern sich und ergeben im Bereich zwischen den Spulen ein annähernd homogenes Magnetfeld.</a:t>
            </a:r>
            <a:endParaRPr lang="de-DE" sz="2400" b="1" dirty="0"/>
          </a:p>
        </p:txBody>
      </p:sp>
      <p:sp>
        <p:nvSpPr>
          <p:cNvPr id="5" name="Titel 1"/>
          <p:cNvSpPr>
            <a:spLocks noGrp="1"/>
          </p:cNvSpPr>
          <p:nvPr>
            <p:ph type="title"/>
          </p:nvPr>
        </p:nvSpPr>
        <p:spPr>
          <a:xfrm>
            <a:off x="1043490" y="1027664"/>
            <a:ext cx="7024744" cy="1143000"/>
          </a:xfrm>
        </p:spPr>
        <p:txBody>
          <a:bodyPr>
            <a:normAutofit fontScale="90000"/>
          </a:bodyPr>
          <a:lstStyle/>
          <a:p>
            <a:r>
              <a:rPr lang="de-DE" dirty="0"/>
              <a:t>Helmholtz-Spulen-Paar</a:t>
            </a:r>
            <a:br>
              <a:rPr lang="de-DE" dirty="0"/>
            </a:br>
            <a:endParaRPr lang="de-DE" dirty="0"/>
          </a:p>
        </p:txBody>
      </p:sp>
      <p:pic>
        <p:nvPicPr>
          <p:cNvPr id="6" name="Picture 2" descr="C:\Users\olkra\Desktop\Naunhof_FreiesGymnasium\Physik\Klasse11\04_elektrische-magnetischeFelder\MagnetischeFelder\Helmholtz_coil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2348880"/>
            <a:ext cx="2269958" cy="2433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111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Kräfte zwischen Magneten</a:t>
            </a:r>
            <a:br>
              <a:rPr lang="de-DE" dirty="0"/>
            </a:br>
            <a:endParaRPr lang="de-DE" dirty="0"/>
          </a:p>
        </p:txBody>
      </p:sp>
      <p:sp>
        <p:nvSpPr>
          <p:cNvPr id="4" name="Inhaltsplatzhalter 2"/>
          <p:cNvSpPr txBox="1">
            <a:spLocks/>
          </p:cNvSpPr>
          <p:nvPr/>
        </p:nvSpPr>
        <p:spPr>
          <a:xfrm>
            <a:off x="1043492" y="1844824"/>
            <a:ext cx="6984892" cy="1656184"/>
          </a:xfrm>
          <a:prstGeom prst="rect">
            <a:avLst/>
          </a:prstGeom>
          <a:ln w="25400">
            <a:solidFill>
              <a:srgbClr val="C00000"/>
            </a:solidFill>
          </a:ln>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de-DE" dirty="0"/>
              <a:t>Zwischen zwei Magnetpolen können an-ziehende oder abstoßende Kräfte auftreten. </a:t>
            </a:r>
            <a:r>
              <a:rPr lang="de-DE" b="1" dirty="0"/>
              <a:t>Un</a:t>
            </a:r>
            <a:r>
              <a:rPr lang="de-DE" dirty="0"/>
              <a:t>gleichnamige Pole ziehen sich an, gleich-</a:t>
            </a:r>
            <a:r>
              <a:rPr lang="de-DE" dirty="0" err="1"/>
              <a:t>namige</a:t>
            </a:r>
            <a:r>
              <a:rPr lang="de-DE" dirty="0"/>
              <a:t> Pole stoßen sich ab.</a:t>
            </a:r>
          </a:p>
        </p:txBody>
      </p:sp>
      <p:sp>
        <p:nvSpPr>
          <p:cNvPr id="5" name="Textfeld 4"/>
          <p:cNvSpPr txBox="1"/>
          <p:nvPr/>
        </p:nvSpPr>
        <p:spPr>
          <a:xfrm>
            <a:off x="1080975" y="5406315"/>
            <a:ext cx="3130985" cy="830997"/>
          </a:xfrm>
          <a:prstGeom prst="rect">
            <a:avLst/>
          </a:prstGeom>
          <a:noFill/>
        </p:spPr>
        <p:txBody>
          <a:bodyPr wrap="none" rtlCol="0">
            <a:spAutoFit/>
          </a:bodyPr>
          <a:lstStyle/>
          <a:p>
            <a:pPr algn="ctr"/>
            <a:r>
              <a:rPr lang="de-DE" sz="2400" dirty="0"/>
              <a:t>Gleichnamige Pole </a:t>
            </a:r>
            <a:br>
              <a:rPr lang="de-DE" sz="2400" dirty="0"/>
            </a:br>
            <a:r>
              <a:rPr lang="de-DE" sz="2400" dirty="0"/>
              <a:t>stoßen sich ab</a:t>
            </a:r>
          </a:p>
        </p:txBody>
      </p:sp>
      <p:sp>
        <p:nvSpPr>
          <p:cNvPr id="9" name="Textfeld 8"/>
          <p:cNvSpPr txBox="1"/>
          <p:nvPr/>
        </p:nvSpPr>
        <p:spPr>
          <a:xfrm>
            <a:off x="4788024" y="5407739"/>
            <a:ext cx="3459601" cy="830997"/>
          </a:xfrm>
          <a:prstGeom prst="rect">
            <a:avLst/>
          </a:prstGeom>
          <a:noFill/>
        </p:spPr>
        <p:txBody>
          <a:bodyPr wrap="none" rtlCol="0">
            <a:spAutoFit/>
          </a:bodyPr>
          <a:lstStyle/>
          <a:p>
            <a:pPr algn="ctr"/>
            <a:r>
              <a:rPr lang="de-DE" sz="2400" b="1" dirty="0"/>
              <a:t>Un</a:t>
            </a:r>
            <a:r>
              <a:rPr lang="de-DE" sz="2400" dirty="0"/>
              <a:t>gleichnamige Pole </a:t>
            </a:r>
            <a:br>
              <a:rPr lang="de-DE" sz="2400" dirty="0"/>
            </a:br>
            <a:r>
              <a:rPr lang="de-DE" sz="2400" dirty="0"/>
              <a:t>ziehen sich an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7496" y="3595103"/>
            <a:ext cx="3500488" cy="1812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3573016"/>
            <a:ext cx="3489178" cy="1825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415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Dauerhafte Magnetisierung</a:t>
            </a:r>
            <a:br>
              <a:rPr lang="de-DE" dirty="0"/>
            </a:br>
            <a:endParaRPr lang="de-DE" dirty="0"/>
          </a:p>
        </p:txBody>
      </p:sp>
      <p:sp>
        <p:nvSpPr>
          <p:cNvPr id="3" name="Inhaltsplatzhalter 2"/>
          <p:cNvSpPr>
            <a:spLocks noGrp="1"/>
          </p:cNvSpPr>
          <p:nvPr>
            <p:ph idx="1"/>
          </p:nvPr>
        </p:nvSpPr>
        <p:spPr>
          <a:xfrm>
            <a:off x="971600" y="1772816"/>
            <a:ext cx="7281373" cy="3508977"/>
          </a:xfrm>
        </p:spPr>
        <p:txBody>
          <a:bodyPr/>
          <a:lstStyle/>
          <a:p>
            <a:pPr marL="68580" indent="0">
              <a:buNone/>
            </a:pPr>
            <a:r>
              <a:rPr lang="de-DE" dirty="0"/>
              <a:t>Dauerhafte </a:t>
            </a:r>
            <a:r>
              <a:rPr lang="de-DE" b="1" dirty="0"/>
              <a:t>Magnetisierung</a:t>
            </a:r>
            <a:r>
              <a:rPr lang="de-DE" dirty="0"/>
              <a:t> bedeutet, dass aus einem magnetisierbaren Körper ein Permanent-magnet hergestellt wird.</a:t>
            </a:r>
          </a:p>
        </p:txBody>
      </p:sp>
      <p:pic>
        <p:nvPicPr>
          <p:cNvPr id="13314" name="Picture 2" descr="C:\Users\olkra\Desktop\01.JPG">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156" y="3356992"/>
            <a:ext cx="2233644" cy="1780928"/>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olkra\Desktop\02.JPG">
            <a:hlinkClick r:id="rId2"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808" y="3356992"/>
            <a:ext cx="2433191" cy="1782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Users\olkra\Desktop\03.JPG">
            <a:hlinkClick r:id="rId2"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088" y="3356992"/>
            <a:ext cx="3259757" cy="178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515215" y="5301208"/>
            <a:ext cx="8136904" cy="830997"/>
          </a:xfrm>
          <a:prstGeom prst="rect">
            <a:avLst/>
          </a:prstGeom>
          <a:noFill/>
        </p:spPr>
        <p:txBody>
          <a:bodyPr wrap="square" rtlCol="0">
            <a:spAutoFit/>
          </a:bodyPr>
          <a:lstStyle/>
          <a:p>
            <a:pPr algn="ctr"/>
            <a:r>
              <a:rPr lang="de-DE" sz="2400" dirty="0"/>
              <a:t>Magnetisieren eines Eisenstabes durch Überstreichen mit einem Permanentmagneten</a:t>
            </a:r>
          </a:p>
        </p:txBody>
      </p:sp>
    </p:spTree>
    <p:extLst>
      <p:ext uri="{BB962C8B-B14F-4D97-AF65-F5344CB8AC3E}">
        <p14:creationId xmlns:p14="http://schemas.microsoft.com/office/powerpoint/2010/main" val="144288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Entmagnetisierung</a:t>
            </a:r>
            <a:br>
              <a:rPr lang="de-DE" dirty="0"/>
            </a:br>
            <a:endParaRPr lang="de-DE" dirty="0"/>
          </a:p>
        </p:txBody>
      </p:sp>
      <p:sp>
        <p:nvSpPr>
          <p:cNvPr id="3" name="Inhaltsplatzhalter 2"/>
          <p:cNvSpPr>
            <a:spLocks noGrp="1"/>
          </p:cNvSpPr>
          <p:nvPr>
            <p:ph idx="1"/>
          </p:nvPr>
        </p:nvSpPr>
        <p:spPr>
          <a:xfrm>
            <a:off x="971600" y="1772816"/>
            <a:ext cx="7281373" cy="3508977"/>
          </a:xfrm>
        </p:spPr>
        <p:txBody>
          <a:bodyPr/>
          <a:lstStyle/>
          <a:p>
            <a:pPr marL="68580" indent="0">
              <a:buNone/>
            </a:pPr>
            <a:r>
              <a:rPr lang="de-DE" b="1" dirty="0"/>
              <a:t>Entmagnetisierung </a:t>
            </a:r>
            <a:r>
              <a:rPr lang="de-DE" dirty="0"/>
              <a:t>bedeutet, dass die Magnetisierung eines Körpers rückgängig gemacht wird.</a:t>
            </a:r>
          </a:p>
        </p:txBody>
      </p:sp>
      <p:sp>
        <p:nvSpPr>
          <p:cNvPr id="4" name="Textfeld 3"/>
          <p:cNvSpPr txBox="1"/>
          <p:nvPr/>
        </p:nvSpPr>
        <p:spPr>
          <a:xfrm>
            <a:off x="515215" y="4974267"/>
            <a:ext cx="8136904" cy="830997"/>
          </a:xfrm>
          <a:prstGeom prst="rect">
            <a:avLst/>
          </a:prstGeom>
          <a:noFill/>
        </p:spPr>
        <p:txBody>
          <a:bodyPr wrap="square" rtlCol="0">
            <a:spAutoFit/>
          </a:bodyPr>
          <a:lstStyle/>
          <a:p>
            <a:pPr algn="ctr"/>
            <a:r>
              <a:rPr lang="de-DE" sz="2400" dirty="0"/>
              <a:t>Entmagnetisieren eines Permanentmagneten durch Erschütterung</a:t>
            </a:r>
          </a:p>
        </p:txBody>
      </p:sp>
      <p:grpSp>
        <p:nvGrpSpPr>
          <p:cNvPr id="5" name="Gruppieren 4"/>
          <p:cNvGrpSpPr/>
          <p:nvPr/>
        </p:nvGrpSpPr>
        <p:grpSpPr>
          <a:xfrm>
            <a:off x="614560" y="3633329"/>
            <a:ext cx="7896662" cy="1231036"/>
            <a:chOff x="614560" y="3633329"/>
            <a:chExt cx="7896662" cy="1231036"/>
          </a:xfrm>
        </p:grpSpPr>
        <p:pic>
          <p:nvPicPr>
            <p:cNvPr id="14338" name="Picture 2" descr="C:\Users\olkra\Desktop\01.JPG">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60" y="3633329"/>
              <a:ext cx="2564968" cy="1228748"/>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olkra\Desktop\02.JPG">
              <a:hlinkClick r:id="rId2"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4471" y="3636398"/>
              <a:ext cx="2907252" cy="12276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Users\olkra\Desktop\03.JPG">
              <a:hlinkClick r:id="rId2"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6124" y="3636765"/>
              <a:ext cx="2325098" cy="1227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078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Entmagnetisierung</a:t>
            </a:r>
            <a:br>
              <a:rPr lang="de-DE" dirty="0"/>
            </a:br>
            <a:endParaRPr lang="de-DE" dirty="0"/>
          </a:p>
        </p:txBody>
      </p:sp>
      <p:sp>
        <p:nvSpPr>
          <p:cNvPr id="3" name="Inhaltsplatzhalter 2"/>
          <p:cNvSpPr>
            <a:spLocks noGrp="1"/>
          </p:cNvSpPr>
          <p:nvPr>
            <p:ph idx="1"/>
          </p:nvPr>
        </p:nvSpPr>
        <p:spPr>
          <a:xfrm>
            <a:off x="971600" y="1772816"/>
            <a:ext cx="7281373" cy="3508977"/>
          </a:xfrm>
        </p:spPr>
        <p:txBody>
          <a:bodyPr/>
          <a:lstStyle/>
          <a:p>
            <a:pPr marL="68580" indent="0">
              <a:buNone/>
            </a:pPr>
            <a:r>
              <a:rPr lang="de-DE" b="1" dirty="0"/>
              <a:t>Entmagnetisierung </a:t>
            </a:r>
            <a:r>
              <a:rPr lang="de-DE" dirty="0"/>
              <a:t>bedeutet, dass die Magnetisierung eines Körpers rückgängig gemacht wird.</a:t>
            </a:r>
          </a:p>
        </p:txBody>
      </p:sp>
      <p:sp>
        <p:nvSpPr>
          <p:cNvPr id="4" name="Textfeld 3"/>
          <p:cNvSpPr txBox="1"/>
          <p:nvPr/>
        </p:nvSpPr>
        <p:spPr>
          <a:xfrm>
            <a:off x="515215" y="4974267"/>
            <a:ext cx="8136904" cy="830997"/>
          </a:xfrm>
          <a:prstGeom prst="rect">
            <a:avLst/>
          </a:prstGeom>
          <a:noFill/>
        </p:spPr>
        <p:txBody>
          <a:bodyPr wrap="square" rtlCol="0">
            <a:spAutoFit/>
          </a:bodyPr>
          <a:lstStyle/>
          <a:p>
            <a:pPr algn="ctr"/>
            <a:r>
              <a:rPr lang="de-DE" sz="2400" dirty="0"/>
              <a:t>Entmagnetisieren eines Permanentmagneten durch Erhitzen</a:t>
            </a:r>
          </a:p>
        </p:txBody>
      </p:sp>
      <p:pic>
        <p:nvPicPr>
          <p:cNvPr id="15362" name="Picture 2" descr="C:\Users\olkra\Desktop\01.JPG">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258" y="3813024"/>
            <a:ext cx="2498321" cy="1144800"/>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olkra\Desktop\02.JPG">
            <a:hlinkClick r:id="rId2"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2379" y="3809984"/>
            <a:ext cx="2334619" cy="11448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Users\olkra\Desktop\03.JPG">
            <a:hlinkClick r:id="rId2"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420" y="3806292"/>
            <a:ext cx="2249834" cy="114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337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Modell der Elementarmagnete</a:t>
            </a:r>
            <a:br>
              <a:rPr lang="de-DE" dirty="0"/>
            </a:br>
            <a:endParaRPr lang="de-DE" dirty="0"/>
          </a:p>
        </p:txBody>
      </p:sp>
      <p:pic>
        <p:nvPicPr>
          <p:cNvPr id="6146" name="Picture 2">
            <a:hlinkClick r:id="rId2" action="ppaction://hlinkfile"/>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56176" y="2060848"/>
            <a:ext cx="1879252" cy="219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nhaltsplatzhalter 2"/>
          <p:cNvSpPr txBox="1">
            <a:spLocks/>
          </p:cNvSpPr>
          <p:nvPr/>
        </p:nvSpPr>
        <p:spPr>
          <a:xfrm>
            <a:off x="827584" y="2060848"/>
            <a:ext cx="5328592" cy="2808312"/>
          </a:xfrm>
          <a:prstGeom prst="rect">
            <a:avLst/>
          </a:prstGeom>
        </p:spPr>
        <p:txBody>
          <a:bodyPr vert="horz" lIns="91440" tIns="45720" rIns="91440" bIns="45720" rtlCol="0">
            <a:normAutofit fontScale="925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Font typeface="Wingdings 2" pitchFamily="18" charset="2"/>
              <a:buNone/>
            </a:pPr>
            <a:r>
              <a:rPr lang="de-DE" dirty="0"/>
              <a:t>Wird ein Magnet geteilt, entstehen zwei kleinere neue Magnete. Denkt man sich diesen Prozess sehr oft fortgesetzt, kann man sich vorstellen, dass ein Magnet aus vielen kleinen Magneten besteht. Diese kleinen Magnete werden als </a:t>
            </a:r>
            <a:r>
              <a:rPr lang="de-DE" b="1" dirty="0"/>
              <a:t>Elementar-magnete</a:t>
            </a:r>
            <a:r>
              <a:rPr lang="de-DE" dirty="0"/>
              <a:t> bezeichnet.</a:t>
            </a:r>
          </a:p>
        </p:txBody>
      </p:sp>
    </p:spTree>
    <p:extLst>
      <p:ext uri="{BB962C8B-B14F-4D97-AF65-F5344CB8AC3E}">
        <p14:creationId xmlns:p14="http://schemas.microsoft.com/office/powerpoint/2010/main" val="26212924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947269D3B29DC49A6435817E617189C" ma:contentTypeVersion="10" ma:contentTypeDescription="Ein neues Dokument erstellen." ma:contentTypeScope="" ma:versionID="aae7fbabd90276c4f67b569f439377a1">
  <xsd:schema xmlns:xsd="http://www.w3.org/2001/XMLSchema" xmlns:xs="http://www.w3.org/2001/XMLSchema" xmlns:p="http://schemas.microsoft.com/office/2006/metadata/properties" xmlns:ns2="0e537cdf-4558-4805-8afb-89ffe217d11f" xmlns:ns3="0f494e0f-95fd-4301-beb5-3da0d9a3814a" targetNamespace="http://schemas.microsoft.com/office/2006/metadata/properties" ma:root="true" ma:fieldsID="19e25dafe9b0c0d0383163d84e7e3c1d" ns2:_="" ns3:_="">
    <xsd:import namespace="0e537cdf-4558-4805-8afb-89ffe217d11f"/>
    <xsd:import namespace="0f494e0f-95fd-4301-beb5-3da0d9a3814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537cdf-4558-4805-8afb-89ffe217d1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d3907c35-f31e-4d80-a937-414d8a03cf4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494e0f-95fd-4301-beb5-3da0d9a3814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43d7753-24b7-4f43-8da8-11a025eac969}" ma:internalName="TaxCatchAll" ma:showField="CatchAllData" ma:web="0f494e0f-95fd-4301-beb5-3da0d9a381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e537cdf-4558-4805-8afb-89ffe217d11f">
      <Terms xmlns="http://schemas.microsoft.com/office/infopath/2007/PartnerControls"/>
    </lcf76f155ced4ddcb4097134ff3c332f>
    <TaxCatchAll xmlns="0f494e0f-95fd-4301-beb5-3da0d9a3814a" xsi:nil="true"/>
  </documentManagement>
</p:properties>
</file>

<file path=customXml/itemProps1.xml><?xml version="1.0" encoding="utf-8"?>
<ds:datastoreItem xmlns:ds="http://schemas.openxmlformats.org/officeDocument/2006/customXml" ds:itemID="{93F2AD35-D2F4-4964-AEAE-42EF6A1A2963}"/>
</file>

<file path=customXml/itemProps2.xml><?xml version="1.0" encoding="utf-8"?>
<ds:datastoreItem xmlns:ds="http://schemas.openxmlformats.org/officeDocument/2006/customXml" ds:itemID="{C94C5240-4044-4AB1-91DB-7E36F2371726}"/>
</file>

<file path=customXml/itemProps3.xml><?xml version="1.0" encoding="utf-8"?>
<ds:datastoreItem xmlns:ds="http://schemas.openxmlformats.org/officeDocument/2006/customXml" ds:itemID="{B8B92866-4964-473C-A923-9D5557EE0B64}"/>
</file>

<file path=docProps/app.xml><?xml version="1.0" encoding="utf-8"?>
<Properties xmlns="http://schemas.openxmlformats.org/officeDocument/2006/extended-properties" xmlns:vt="http://schemas.openxmlformats.org/officeDocument/2006/docPropsVTypes">
  <Template>Austin</Template>
  <TotalTime>0</TotalTime>
  <Words>1016</Words>
  <Application>Microsoft Office PowerPoint</Application>
  <PresentationFormat>Bildschirmpräsentation (4:3)</PresentationFormat>
  <Paragraphs>141</Paragraphs>
  <Slides>41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41</vt:i4>
      </vt:variant>
    </vt:vector>
  </HeadingPairs>
  <TitlesOfParts>
    <vt:vector size="46" baseType="lpstr">
      <vt:lpstr>Arial</vt:lpstr>
      <vt:lpstr>Cambria Math</vt:lpstr>
      <vt:lpstr>Century Gothic</vt:lpstr>
      <vt:lpstr>Wingdings 2</vt:lpstr>
      <vt:lpstr>Austin</vt:lpstr>
      <vt:lpstr>Magnete und magnetische Felder</vt:lpstr>
      <vt:lpstr>Ørsted-Versuch </vt:lpstr>
      <vt:lpstr>Magnetische Körper </vt:lpstr>
      <vt:lpstr>Permanentmagnet </vt:lpstr>
      <vt:lpstr>Kräfte zwischen Magneten </vt:lpstr>
      <vt:lpstr>Dauerhafte Magnetisierung </vt:lpstr>
      <vt:lpstr>Entmagnetisierung </vt:lpstr>
      <vt:lpstr>Entmagnetisierung </vt:lpstr>
      <vt:lpstr>Modell der Elementarmagnete </vt:lpstr>
      <vt:lpstr>Modell der Elementarmagnete </vt:lpstr>
      <vt:lpstr>Elektromagnete (Spule) </vt:lpstr>
      <vt:lpstr>Elektromagnete (Spule) </vt:lpstr>
      <vt:lpstr>Drehspulmesswerk </vt:lpstr>
      <vt:lpstr>Magnetfeld der Erde </vt:lpstr>
      <vt:lpstr>Magnetfeld der Erde </vt:lpstr>
      <vt:lpstr>Anwendung von Dauer- und Elektromagneten</vt:lpstr>
      <vt:lpstr>Das magnetische Feld </vt:lpstr>
      <vt:lpstr>Das Feldlinienbild des mag-netischen Feldes</vt:lpstr>
      <vt:lpstr>Das Feldlinienbild des mag-netischen Feldes</vt:lpstr>
      <vt:lpstr>Das Feldlinienbild des mag-netischen Feldes</vt:lpstr>
      <vt:lpstr>Das Feldlinienbild des mag-netischen Feldes</vt:lpstr>
      <vt:lpstr>Das Feldlinienbild des mag-netischen Feldes</vt:lpstr>
      <vt:lpstr>Formen magnetischer Felder </vt:lpstr>
      <vt:lpstr>Formen magnetischer Felder </vt:lpstr>
      <vt:lpstr>Erdmagnetfeld </vt:lpstr>
      <vt:lpstr>Magnetfeld von Elektromag-neten</vt:lpstr>
      <vt:lpstr>Magnetfeld von Elektromag-neten</vt:lpstr>
      <vt:lpstr>Magnetfeld von Elektro-magneten</vt:lpstr>
      <vt:lpstr>Magnetfeld von Elektro-magneten</vt:lpstr>
      <vt:lpstr>Magnetfeld von Elektro-magneten</vt:lpstr>
      <vt:lpstr>Magnetische Flussdichte </vt:lpstr>
      <vt:lpstr>Magnetische Flussdichte </vt:lpstr>
      <vt:lpstr>Magnetische Flussdichte </vt:lpstr>
      <vt:lpstr>Magnetische Flussdichte </vt:lpstr>
      <vt:lpstr>Magnetische Flussdichte </vt:lpstr>
      <vt:lpstr>Magnetische Flussdichte </vt:lpstr>
      <vt:lpstr>Magnetische Flussdichte </vt:lpstr>
      <vt:lpstr>Magnetische Flussdichte </vt:lpstr>
      <vt:lpstr>Helmholtz-Spulen-Paar </vt:lpstr>
      <vt:lpstr>Helmholtz-Spulen-Paar </vt:lpstr>
      <vt:lpstr>Helmholtz-Spulen-Paar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Kräfte</dc:title>
  <dc:creator>Oliver Kramer</dc:creator>
  <cp:lastModifiedBy>Oliver Kramer</cp:lastModifiedBy>
  <cp:revision>458</cp:revision>
  <dcterms:created xsi:type="dcterms:W3CDTF">2018-12-11T15:25:06Z</dcterms:created>
  <dcterms:modified xsi:type="dcterms:W3CDTF">2023-03-05T20:26:26Z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0x010100D947269D3B29DC49A6435817E617189C</vt:lpwstr>
  </property>
</Properties>
</file>